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noFill/>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Avenir Next Demi Bold"/>
          <a:ea typeface="Avenir Next Demi Bold"/>
          <a:cs typeface="Avenir Next Demi 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Avenir Next Demi Bold"/>
          <a:ea typeface="Avenir Next Demi Bold"/>
          <a:cs typeface="Avenir Next Demi 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Avenir Next Demi Bold"/>
          <a:ea typeface="Avenir Next Demi Bold"/>
          <a:cs typeface="Avenir Next Demi 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spTree>
      <p:nvGrpSpPr>
        <p:cNvPr id="1" name=""/>
        <p:cNvGrpSpPr/>
        <p:nvPr/>
      </p:nvGrpSpPr>
      <p:grpSpPr>
        <a:xfrm>
          <a:off x="0" y="0"/>
          <a:ext cx="0" cy="0"/>
          <a:chOff x="0" y="0"/>
          <a:chExt cx="0" cy="0"/>
        </a:xfrm>
      </p:grpSpPr>
      <p:sp>
        <p:nvSpPr>
          <p:cNvPr id="11" name="Auteur et date"/>
          <p:cNvSpPr txBox="1"/>
          <p:nvPr>
            <p:ph type="body" sz="quarter" idx="13" hasCustomPrompt="1"/>
          </p:nvPr>
        </p:nvSpPr>
        <p:spPr>
          <a:xfrm>
            <a:off x="1219200" y="11986162"/>
            <a:ext cx="21945599" cy="605791"/>
          </a:xfrm>
          <a:prstGeom prst="rect">
            <a:avLst/>
          </a:prstGeom>
        </p:spPr>
        <p:txBody>
          <a:bodyPr/>
          <a:lstStyle>
            <a:lvl1pPr marL="0" indent="0" algn="ctr" defTabSz="808990">
              <a:lnSpc>
                <a:spcPct val="100000"/>
              </a:lnSpc>
              <a:spcBef>
                <a:spcPts val="0"/>
              </a:spcBef>
              <a:buSzTx/>
              <a:buNone/>
              <a:defRPr spc="-29" sz="2940">
                <a:latin typeface="Avenir Next Medium"/>
                <a:ea typeface="Avenir Next Medium"/>
                <a:cs typeface="Avenir Next Medium"/>
                <a:sym typeface="Avenir Next Medium"/>
              </a:defRPr>
            </a:lvl1pPr>
          </a:lstStyle>
          <a:p>
            <a:pPr/>
            <a:r>
              <a:t>Auteur et date</a:t>
            </a:r>
          </a:p>
        </p:txBody>
      </p:sp>
      <p:sp>
        <p:nvSpPr>
          <p:cNvPr id="12" name="Titre de la présentation"/>
          <p:cNvSpPr txBox="1"/>
          <p:nvPr>
            <p:ph type="title" hasCustomPrompt="1"/>
          </p:nvPr>
        </p:nvSpPr>
        <p:spPr>
          <a:xfrm>
            <a:off x="1219200" y="3543300"/>
            <a:ext cx="21945600" cy="4267200"/>
          </a:xfrm>
          <a:prstGeom prst="rect">
            <a:avLst/>
          </a:prstGeom>
        </p:spPr>
        <p:txBody>
          <a:bodyPr anchor="b"/>
          <a:lstStyle>
            <a:lvl1pPr>
              <a:defRPr spc="-128" sz="12800"/>
            </a:lvl1pPr>
          </a:lstStyle>
          <a:p>
            <a:pPr/>
            <a:r>
              <a:t>Titre de la présentation</a:t>
            </a:r>
          </a:p>
        </p:txBody>
      </p:sp>
      <p:sp>
        <p:nvSpPr>
          <p:cNvPr id="13" name="Texte niveau 1…"/>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1pPr>
            <a:lvl2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2pPr>
            <a:lvl3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3pPr>
            <a:lvl4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4pPr>
            <a:lvl5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5pPr>
          </a:lstStyle>
          <a:p>
            <a:pPr/>
            <a:r>
              <a:t>Sous-titre de la présentation</a:t>
            </a:r>
          </a:p>
          <a:p>
            <a:pPr lvl="1"/>
            <a:r>
              <a:t/>
            </a:r>
          </a:p>
          <a:p>
            <a:pPr lvl="2"/>
            <a:r>
              <a:t/>
            </a:r>
          </a:p>
          <a:p>
            <a:pPr lvl="3"/>
            <a:r>
              <a:t/>
            </a:r>
          </a:p>
          <a:p>
            <a:pPr lvl="4"/>
            <a:r>
              <a:t/>
            </a:r>
          </a:p>
        </p:txBody>
      </p:sp>
      <p:sp>
        <p:nvSpPr>
          <p:cNvPr id="14"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98" name="Texte niveau 1…"/>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pPr/>
            <a:r>
              <a:t>Déclaration</a:t>
            </a:r>
          </a:p>
          <a:p>
            <a:pPr lvl="1"/>
            <a:r>
              <a:t/>
            </a:r>
          </a:p>
          <a:p>
            <a:pPr lvl="2"/>
            <a:r>
              <a:t/>
            </a:r>
          </a:p>
          <a:p>
            <a:pPr lvl="3"/>
            <a:r>
              <a:t/>
            </a:r>
          </a:p>
          <a:p>
            <a:pPr lvl="4"/>
            <a:r>
              <a:t/>
            </a:r>
          </a:p>
        </p:txBody>
      </p:sp>
      <p:sp>
        <p:nvSpPr>
          <p:cNvPr id="9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06" name="Données clés"/>
          <p:cNvSpPr txBox="1"/>
          <p:nvPr>
            <p:ph type="body" sz="quarter" idx="13" hasCustomPrompt="1"/>
          </p:nvPr>
        </p:nvSpPr>
        <p:spPr>
          <a:xfrm>
            <a:off x="1219200" y="8462239"/>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Données clés</a:t>
            </a:r>
          </a:p>
        </p:txBody>
      </p:sp>
      <p:sp>
        <p:nvSpPr>
          <p:cNvPr id="107" name="Texte niveau 1…"/>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0" algn="ctr" defTabSz="2438400">
              <a:lnSpc>
                <a:spcPct val="80000"/>
              </a:lnSpc>
              <a:spcBef>
                <a:spcPts val="0"/>
              </a:spcBef>
              <a:buSzTx/>
              <a:buNone/>
              <a:defRPr sz="22400">
                <a:latin typeface="+mn-lt"/>
                <a:ea typeface="+mn-ea"/>
                <a:cs typeface="+mn-cs"/>
                <a:sym typeface="Canela Bold"/>
              </a:defRPr>
            </a:lvl2pPr>
            <a:lvl3pPr marL="0" indent="0" algn="ctr" defTabSz="2438400">
              <a:lnSpc>
                <a:spcPct val="80000"/>
              </a:lnSpc>
              <a:spcBef>
                <a:spcPts val="0"/>
              </a:spcBef>
              <a:buSzTx/>
              <a:buNone/>
              <a:defRPr sz="22400">
                <a:latin typeface="+mn-lt"/>
                <a:ea typeface="+mn-ea"/>
                <a:cs typeface="+mn-cs"/>
                <a:sym typeface="Canela Bold"/>
              </a:defRPr>
            </a:lvl3pPr>
            <a:lvl4pPr marL="0" indent="0" algn="ctr" defTabSz="2438400">
              <a:lnSpc>
                <a:spcPct val="80000"/>
              </a:lnSpc>
              <a:spcBef>
                <a:spcPts val="0"/>
              </a:spcBef>
              <a:buSzTx/>
              <a:buNone/>
              <a:defRPr sz="22400">
                <a:latin typeface="+mn-lt"/>
                <a:ea typeface="+mn-ea"/>
                <a:cs typeface="+mn-cs"/>
                <a:sym typeface="Canela Bold"/>
              </a:defRPr>
            </a:lvl4pPr>
            <a:lvl5pPr marL="0" indent="0" algn="ctr" defTabSz="2438400">
              <a:lnSpc>
                <a:spcPct val="80000"/>
              </a:lnSpc>
              <a:spcBef>
                <a:spcPts val="0"/>
              </a:spcBef>
              <a:buSzTx/>
              <a:buNone/>
              <a:defRPr sz="22400">
                <a:latin typeface="+mn-lt"/>
                <a:ea typeface="+mn-ea"/>
                <a:cs typeface="+mn-cs"/>
                <a:sym typeface="Canela Bold"/>
              </a:defRPr>
            </a:lvl5pPr>
          </a:lstStyle>
          <a:p>
            <a:pPr/>
            <a:r>
              <a:t>100 %</a:t>
            </a:r>
          </a:p>
          <a:p>
            <a:pPr lvl="1"/>
            <a:r>
              <a:t/>
            </a:r>
          </a:p>
          <a:p>
            <a:pPr lvl="2"/>
            <a:r>
              <a:t/>
            </a:r>
          </a:p>
          <a:p>
            <a:pPr lvl="3"/>
            <a:r>
              <a:t/>
            </a:r>
          </a:p>
          <a:p>
            <a:pPr lvl="4"/>
            <a:r>
              <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19200" y="11100053"/>
            <a:ext cx="21945602" cy="832613"/>
          </a:xfrm>
          <a:prstGeom prst="rect">
            <a:avLst/>
          </a:prstGeom>
        </p:spPr>
        <p:txBody>
          <a:bodyPr anchor="ct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Attribution</a:t>
            </a:r>
          </a:p>
        </p:txBody>
      </p:sp>
      <p:sp>
        <p:nvSpPr>
          <p:cNvPr id="116" name="Texte niveau 1…"/>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0" algn="ctr" defTabSz="2438400">
              <a:lnSpc>
                <a:spcPct val="80000"/>
              </a:lnSpc>
              <a:spcBef>
                <a:spcPts val="0"/>
              </a:spcBef>
              <a:buSzTx/>
              <a:buNone/>
              <a:defRPr sz="8400">
                <a:latin typeface="+mn-lt"/>
                <a:ea typeface="+mn-ea"/>
                <a:cs typeface="+mn-cs"/>
                <a:sym typeface="Canela Bold"/>
              </a:defRPr>
            </a:lvl2pPr>
            <a:lvl3pPr marL="0" indent="0" algn="ctr" defTabSz="2438400">
              <a:lnSpc>
                <a:spcPct val="80000"/>
              </a:lnSpc>
              <a:spcBef>
                <a:spcPts val="0"/>
              </a:spcBef>
              <a:buSzTx/>
              <a:buNone/>
              <a:defRPr sz="8400">
                <a:latin typeface="+mn-lt"/>
                <a:ea typeface="+mn-ea"/>
                <a:cs typeface="+mn-cs"/>
                <a:sym typeface="Canela Bold"/>
              </a:defRPr>
            </a:lvl3pPr>
            <a:lvl4pPr marL="0" indent="0" algn="ctr" defTabSz="2438400">
              <a:lnSpc>
                <a:spcPct val="80000"/>
              </a:lnSpc>
              <a:spcBef>
                <a:spcPts val="0"/>
              </a:spcBef>
              <a:buSzTx/>
              <a:buNone/>
              <a:defRPr sz="8400">
                <a:latin typeface="+mn-lt"/>
                <a:ea typeface="+mn-ea"/>
                <a:cs typeface="+mn-cs"/>
                <a:sym typeface="Canela Bold"/>
              </a:defRPr>
            </a:lvl4pPr>
            <a:lvl5pPr marL="0" indent="0" algn="ctr" defTabSz="2438400">
              <a:lnSpc>
                <a:spcPct val="80000"/>
              </a:lnSpc>
              <a:spcBef>
                <a:spcPts val="0"/>
              </a:spcBef>
              <a:buSzTx/>
              <a:buNone/>
              <a:defRPr sz="8400">
                <a:latin typeface="+mn-lt"/>
                <a:ea typeface="+mn-ea"/>
                <a:cs typeface="+mn-cs"/>
                <a:sym typeface="Canela Bold"/>
              </a:defRPr>
            </a:lvl5pPr>
          </a:lstStyle>
          <a:p>
            <a:pPr/>
            <a:r>
              <a:t>« Citation notable »</a:t>
            </a:r>
          </a:p>
          <a:p>
            <a:pPr lvl="1"/>
            <a:r>
              <a:t/>
            </a:r>
          </a:p>
          <a:p>
            <a:pPr lvl="2"/>
            <a:r>
              <a:t/>
            </a:r>
          </a:p>
          <a:p>
            <a:pPr lvl="3"/>
            <a:r>
              <a:t/>
            </a:r>
          </a:p>
          <a:p>
            <a:pPr lvl="4"/>
            <a:r>
              <a:t/>
            </a:r>
          </a:p>
        </p:txBody>
      </p:sp>
      <p:sp>
        <p:nvSpPr>
          <p:cNvPr id="117"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24" name="941297804_1296x1457.jpg"/>
          <p:cNvSpPr/>
          <p:nvPr>
            <p:ph type="pic" sz="quarter" idx="13"/>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14"/>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15"/>
          </p:nvPr>
        </p:nvSpPr>
        <p:spPr>
          <a:xfrm>
            <a:off x="-63500" y="1270000"/>
            <a:ext cx="16764000" cy="11176000"/>
          </a:xfrm>
          <a:prstGeom prst="rect">
            <a:avLst/>
          </a:prstGeom>
        </p:spPr>
        <p:txBody>
          <a:bodyPr lIns="91439" tIns="45719" rIns="91439" bIns="45719">
            <a:noAutofit/>
          </a:bodyPr>
          <a:lstStyle/>
          <a:p>
            <a:pPr/>
          </a:p>
        </p:txBody>
      </p:sp>
      <p:sp>
        <p:nvSpPr>
          <p:cNvPr id="127"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13"/>
          </p:nvPr>
        </p:nvSpPr>
        <p:spPr>
          <a:xfrm>
            <a:off x="1270000" y="-423334"/>
            <a:ext cx="21844000" cy="14562668"/>
          </a:xfrm>
          <a:prstGeom prst="rect">
            <a:avLst/>
          </a:prstGeom>
        </p:spPr>
        <p:txBody>
          <a:bodyPr lIns="91439" tIns="45719" rIns="91439" bIns="45719">
            <a:noAutofit/>
          </a:bodyPr>
          <a:lstStyle/>
          <a:p>
            <a:pPr/>
          </a:p>
        </p:txBody>
      </p:sp>
      <p:sp>
        <p:nvSpPr>
          <p:cNvPr id="135"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42"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740519873_3318x2212.jpg"/>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22" name="Titre de la présentation"/>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Titre de la présentation</a:t>
            </a:r>
          </a:p>
        </p:txBody>
      </p:sp>
      <p:sp>
        <p:nvSpPr>
          <p:cNvPr id="23" name="Texte niveau 1…"/>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1pPr>
            <a:lvl2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2pPr>
            <a:lvl3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3pPr>
            <a:lvl4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4pPr>
            <a:lvl5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5pPr>
          </a:lstStyle>
          <a:p>
            <a:pPr/>
            <a:r>
              <a:t>Sous-titre de la présentation</a:t>
            </a:r>
          </a:p>
          <a:p>
            <a:pPr lvl="1"/>
            <a:r>
              <a:t/>
            </a:r>
          </a:p>
          <a:p>
            <a:pPr lvl="2"/>
            <a:r>
              <a:t/>
            </a:r>
          </a:p>
          <a:p>
            <a:pPr lvl="3"/>
            <a:r>
              <a:t/>
            </a:r>
          </a:p>
          <a:p>
            <a:pPr lvl="4"/>
            <a:r>
              <a:t/>
            </a:r>
          </a:p>
        </p:txBody>
      </p:sp>
      <p:sp>
        <p:nvSpPr>
          <p:cNvPr id="24" name="Auteur et date"/>
          <p:cNvSpPr txBox="1"/>
          <p:nvPr>
            <p:ph type="body" sz="quarter" idx="14" hasCustomPrompt="1"/>
          </p:nvPr>
        </p:nvSpPr>
        <p:spPr>
          <a:xfrm>
            <a:off x="1219200" y="11988800"/>
            <a:ext cx="21945602" cy="605791"/>
          </a:xfrm>
          <a:prstGeom prst="rect">
            <a:avLst/>
          </a:prstGeom>
        </p:spPr>
        <p:txBody>
          <a:bodyPr/>
          <a:lstStyle>
            <a:lvl1pPr marL="0" indent="0" algn="ctr" defTabSz="808990">
              <a:lnSpc>
                <a:spcPct val="100000"/>
              </a:lnSpc>
              <a:spcBef>
                <a:spcPts val="0"/>
              </a:spcBef>
              <a:buSzTx/>
              <a:buNone/>
              <a:defRPr spc="-29" sz="2940">
                <a:solidFill>
                  <a:srgbClr val="FFFFFF"/>
                </a:solidFill>
                <a:latin typeface="Avenir Next Medium"/>
                <a:ea typeface="Avenir Next Medium"/>
                <a:cs typeface="Avenir Next Medium"/>
                <a:sym typeface="Avenir Next Medium"/>
              </a:defRPr>
            </a:lvl1pPr>
          </a:lstStyle>
          <a:p>
            <a:pPr/>
            <a:r>
              <a:t>Auteur et date</a:t>
            </a:r>
          </a:p>
        </p:txBody>
      </p:sp>
      <p:sp>
        <p:nvSpPr>
          <p:cNvPr id="25"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Titre de diapositive"/>
          <p:cNvSpPr txBox="1"/>
          <p:nvPr>
            <p:ph type="title" hasCustomPrompt="1"/>
          </p:nvPr>
        </p:nvSpPr>
        <p:spPr>
          <a:xfrm>
            <a:off x="1215495" y="4585102"/>
            <a:ext cx="9757338" cy="2540001"/>
          </a:xfrm>
          <a:prstGeom prst="rect">
            <a:avLst/>
          </a:prstGeom>
        </p:spPr>
        <p:txBody>
          <a:bodyPr anchor="b"/>
          <a:lstStyle/>
          <a:p>
            <a:pPr/>
            <a:r>
              <a:t>Titre de diapositive</a:t>
            </a:r>
          </a:p>
        </p:txBody>
      </p:sp>
      <p:sp>
        <p:nvSpPr>
          <p:cNvPr id="33" name="Image"/>
          <p:cNvSpPr/>
          <p:nvPr>
            <p:ph type="pic" idx="13"/>
          </p:nvPr>
        </p:nvSpPr>
        <p:spPr>
          <a:xfrm>
            <a:off x="9283700" y="1270000"/>
            <a:ext cx="16751300" cy="11176000"/>
          </a:xfrm>
          <a:prstGeom prst="rect">
            <a:avLst/>
          </a:prstGeom>
        </p:spPr>
        <p:txBody>
          <a:bodyPr lIns="91439" tIns="45719" rIns="91439" bIns="45719">
            <a:noAutofit/>
          </a:bodyPr>
          <a:lstStyle/>
          <a:p>
            <a:pPr/>
          </a:p>
        </p:txBody>
      </p:sp>
      <p:sp>
        <p:nvSpPr>
          <p:cNvPr id="34" name="Texte niveau 1…"/>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1pPr>
            <a:lvl2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2pPr>
            <a:lvl3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3pPr>
            <a:lvl4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4pPr>
            <a:lvl5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4" name="Sous-titre de diapositive"/>
          <p:cNvSpPr txBox="1"/>
          <p:nvPr>
            <p:ph type="body" sz="quarter" idx="13" hasCustomPrompt="1"/>
          </p:nvPr>
        </p:nvSpPr>
        <p:spPr>
          <a:xfrm>
            <a:off x="1219200" y="2384648"/>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xfrm>
            <a:off x="1219200" y="4013200"/>
            <a:ext cx="21945600" cy="8487148"/>
          </a:xfrm>
          <a:prstGeom prst="rect">
            <a:avLst/>
          </a:prstGeom>
        </p:spPr>
        <p:txBody>
          <a:bodyPr numCol="2" spcCol="2558384"/>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Titre de diapositive"/>
          <p:cNvSpPr txBox="1"/>
          <p:nvPr>
            <p:ph type="title" hasCustomPrompt="1"/>
          </p:nvPr>
        </p:nvSpPr>
        <p:spPr>
          <a:xfrm>
            <a:off x="1219200" y="774700"/>
            <a:ext cx="9753600" cy="1600200"/>
          </a:xfrm>
          <a:prstGeom prst="rect">
            <a:avLst/>
          </a:prstGeom>
        </p:spPr>
        <p:txBody>
          <a:bodyPr/>
          <a:lstStyle/>
          <a:p>
            <a:pPr/>
            <a:r>
              <a:t>Titre de diapositive</a:t>
            </a:r>
          </a:p>
        </p:txBody>
      </p:sp>
      <p:sp>
        <p:nvSpPr>
          <p:cNvPr id="61" name="Image"/>
          <p:cNvSpPr/>
          <p:nvPr>
            <p:ph type="pic" idx="13"/>
          </p:nvPr>
        </p:nvSpPr>
        <p:spPr>
          <a:xfrm>
            <a:off x="12192644" y="718588"/>
            <a:ext cx="10972801" cy="12329624"/>
          </a:xfrm>
          <a:prstGeom prst="rect">
            <a:avLst/>
          </a:prstGeom>
        </p:spPr>
        <p:txBody>
          <a:bodyPr lIns="91439" tIns="45719" rIns="91439" bIns="45719">
            <a:noAutofit/>
          </a:bodyPr>
          <a:lstStyle/>
          <a:p>
            <a:pPr/>
          </a:p>
        </p:txBody>
      </p:sp>
      <p:sp>
        <p:nvSpPr>
          <p:cNvPr id="62" name="Sous-titre de diapositive"/>
          <p:cNvSpPr txBox="1"/>
          <p:nvPr>
            <p:ph type="body" sz="quarter" idx="14" hasCustomPrompt="1"/>
          </p:nvPr>
        </p:nvSpPr>
        <p:spPr>
          <a:xfrm>
            <a:off x="1219200" y="2387600"/>
            <a:ext cx="9757569" cy="832612"/>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63" name="Texte niveau 1…"/>
          <p:cNvSpPr txBox="1"/>
          <p:nvPr>
            <p:ph type="body" sz="half" idx="1" hasCustomPrompt="1"/>
          </p:nvPr>
        </p:nvSpPr>
        <p:spPr>
          <a:xfrm>
            <a:off x="1219200" y="4023221"/>
            <a:ext cx="9757569" cy="8384679"/>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xfrm>
            <a:off x="11993880"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Titre de section"/>
          <p:cNvSpPr txBox="1"/>
          <p:nvPr>
            <p:ph type="title" hasCustomPrompt="1"/>
          </p:nvPr>
        </p:nvSpPr>
        <p:spPr>
          <a:xfrm>
            <a:off x="1219200" y="3242270"/>
            <a:ext cx="21945600" cy="6604001"/>
          </a:xfrm>
          <a:prstGeom prst="rect">
            <a:avLst/>
          </a:prstGeom>
        </p:spPr>
        <p:txBody>
          <a:bodyPr anchor="ctr"/>
          <a:lstStyle>
            <a:lvl1pPr>
              <a:defRPr spc="0" sz="12800"/>
            </a:lvl1pPr>
          </a:lstStyle>
          <a:p>
            <a:pPr/>
            <a:r>
              <a:t>Titre de section</a:t>
            </a:r>
          </a:p>
        </p:txBody>
      </p:sp>
      <p:sp>
        <p:nvSpPr>
          <p:cNvPr id="72"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79" name="Titre de diapositive"/>
          <p:cNvSpPr txBox="1"/>
          <p:nvPr>
            <p:ph type="title" hasCustomPrompt="1"/>
          </p:nvPr>
        </p:nvSpPr>
        <p:spPr>
          <a:prstGeom prst="rect">
            <a:avLst/>
          </a:prstGeom>
        </p:spPr>
        <p:txBody>
          <a:bodyPr/>
          <a:lstStyle/>
          <a:p>
            <a:pPr/>
            <a:r>
              <a:t>Titre de diapositive</a:t>
            </a:r>
          </a:p>
        </p:txBody>
      </p:sp>
      <p:sp>
        <p:nvSpPr>
          <p:cNvPr id="80" name="Sous-titre de diapositive"/>
          <p:cNvSpPr txBox="1"/>
          <p:nvPr>
            <p:ph type="body" sz="quarter" idx="13" hasCustomPrompt="1"/>
          </p:nvPr>
        </p:nvSpPr>
        <p:spPr>
          <a:xfrm>
            <a:off x="1219200" y="2384648"/>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81"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Titre de l’agenda"/>
          <p:cNvSpPr txBox="1"/>
          <p:nvPr>
            <p:ph type="title" hasCustomPrompt="1"/>
          </p:nvPr>
        </p:nvSpPr>
        <p:spPr>
          <a:prstGeom prst="rect">
            <a:avLst/>
          </a:prstGeom>
        </p:spPr>
        <p:txBody>
          <a:bodyPr/>
          <a:lstStyle/>
          <a:p>
            <a:pPr/>
            <a:r>
              <a:t>Titre de l’agenda</a:t>
            </a:r>
          </a:p>
        </p:txBody>
      </p:sp>
      <p:sp>
        <p:nvSpPr>
          <p:cNvPr id="89" name="Texte niveau 1…"/>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Rubriques de l’agenda</a:t>
            </a:r>
          </a:p>
          <a:p>
            <a:pPr lvl="1"/>
            <a:r>
              <a:t/>
            </a:r>
          </a:p>
          <a:p>
            <a:pPr lvl="2"/>
            <a:r>
              <a:t/>
            </a:r>
          </a:p>
          <a:p>
            <a:pPr lvl="3"/>
            <a:r>
              <a:t/>
            </a:r>
          </a:p>
          <a:p>
            <a:pPr lvl="4"/>
            <a:r>
              <a:t/>
            </a:r>
          </a:p>
        </p:txBody>
      </p:sp>
      <p:sp>
        <p:nvSpPr>
          <p:cNvPr id="90" name="Sous-titre de l’agenda"/>
          <p:cNvSpPr txBox="1"/>
          <p:nvPr>
            <p:ph type="body" sz="quarter" idx="13" hasCustomPrompt="1"/>
          </p:nvPr>
        </p:nvSpPr>
        <p:spPr>
          <a:xfrm>
            <a:off x="1219200" y="2387115"/>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l’agenda</a:t>
            </a:r>
          </a:p>
        </p:txBody>
      </p:sp>
      <p:sp>
        <p:nvSpPr>
          <p:cNvPr id="91"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11987530" y="12684760"/>
            <a:ext cx="408941" cy="44450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openxmlformats.org/officeDocument/2006/relationships/image" Target="../media/image5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ojet d’approfondissement des connaissances en groupe…"/>
          <p:cNvSpPr txBox="1"/>
          <p:nvPr>
            <p:ph type="body" idx="13"/>
          </p:nvPr>
        </p:nvSpPr>
        <p:spPr>
          <a:xfrm>
            <a:off x="4612366" y="9530863"/>
            <a:ext cx="21945600" cy="2382457"/>
          </a:xfrm>
          <a:prstGeom prst="rect">
            <a:avLst/>
          </a:prstGeom>
          <a:extLst>
            <a:ext uri="{C572A759-6A51-4108-AA02-DFA0A04FC94B}">
              <ma14:wrappingTextBoxFlag xmlns:ma14="http://schemas.microsoft.com/office/mac/drawingml/2011/main" val="1"/>
            </a:ext>
          </a:extLst>
        </p:spPr>
        <p:txBody>
          <a:bodyPr/>
          <a:lstStyle/>
          <a:p>
            <a:pPr defTabSz="825500">
              <a:defRPr spc="-34" sz="3400"/>
            </a:pPr>
            <a:r>
              <a:t>Projet d’approfondissement des connaissances en groupe</a:t>
            </a:r>
          </a:p>
          <a:p>
            <a:pPr defTabSz="825500">
              <a:defRPr spc="-34" sz="3400"/>
            </a:pPr>
          </a:p>
          <a:p>
            <a:pPr defTabSz="825500">
              <a:defRPr spc="-34" sz="3400"/>
            </a:pPr>
            <a:r>
              <a:t>Formation DWWM, AFPA Rodez, promo 2024-2025</a:t>
            </a:r>
          </a:p>
        </p:txBody>
      </p:sp>
      <p:sp>
        <p:nvSpPr>
          <p:cNvPr id="152" name="TODO List"/>
          <p:cNvSpPr txBox="1"/>
          <p:nvPr>
            <p:ph type="ctrTitle"/>
          </p:nvPr>
        </p:nvSpPr>
        <p:spPr>
          <a:xfrm>
            <a:off x="4612366" y="524551"/>
            <a:ext cx="21945601" cy="4267201"/>
          </a:xfrm>
          <a:prstGeom prst="rect">
            <a:avLst/>
          </a:prstGeom>
        </p:spPr>
        <p:txBody>
          <a:bodyPr/>
          <a:lstStyle/>
          <a:p>
            <a:pPr/>
            <a:r>
              <a:t>TODO List</a:t>
            </a:r>
          </a:p>
        </p:txBody>
      </p:sp>
      <p:sp>
        <p:nvSpPr>
          <p:cNvPr id="153" name="React/ExpressJS/ NodeJS/MongoDB"/>
          <p:cNvSpPr txBox="1"/>
          <p:nvPr>
            <p:ph type="subTitle" sz="quarter" idx="1"/>
          </p:nvPr>
        </p:nvSpPr>
        <p:spPr>
          <a:xfrm>
            <a:off x="4612366" y="4572231"/>
            <a:ext cx="21945601" cy="2250594"/>
          </a:xfrm>
          <a:prstGeom prst="rect">
            <a:avLst/>
          </a:prstGeom>
        </p:spPr>
        <p:txBody>
          <a:bodyPr/>
          <a:lstStyle/>
          <a:p>
            <a:pPr/>
            <a:r>
              <a:t>React/ExpressJS/ NodeJS/MongoDB</a:t>
            </a:r>
          </a:p>
        </p:txBody>
      </p:sp>
      <p:sp>
        <p:nvSpPr>
          <p:cNvPr id="154" name="Application mobile réalisée par…"/>
          <p:cNvSpPr txBox="1"/>
          <p:nvPr/>
        </p:nvSpPr>
        <p:spPr>
          <a:xfrm>
            <a:off x="4612366" y="6473979"/>
            <a:ext cx="21945600" cy="17242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734694">
              <a:lnSpc>
                <a:spcPct val="100000"/>
              </a:lnSpc>
              <a:spcBef>
                <a:spcPts val="0"/>
              </a:spcBef>
              <a:defRPr spc="-47" sz="4717">
                <a:latin typeface="Avenir Next Medium"/>
                <a:ea typeface="Avenir Next Medium"/>
                <a:cs typeface="Avenir Next Medium"/>
                <a:sym typeface="Avenir Next Medium"/>
              </a:defRPr>
            </a:pPr>
            <a:r>
              <a:t>Application mobile réalisée par </a:t>
            </a:r>
          </a:p>
          <a:p>
            <a:pPr algn="ctr" defTabSz="734694">
              <a:lnSpc>
                <a:spcPct val="100000"/>
              </a:lnSpc>
              <a:spcBef>
                <a:spcPts val="0"/>
              </a:spcBef>
              <a:defRPr spc="-47" sz="4717">
                <a:latin typeface="Avenir Next Medium"/>
                <a:ea typeface="Avenir Next Medium"/>
                <a:cs typeface="Avenir Next Medium"/>
                <a:sym typeface="Avenir Next Medium"/>
              </a:defRPr>
            </a:pPr>
            <a:r>
              <a:t>Léo, Sofian, Deborah</a:t>
            </a:r>
          </a:p>
        </p:txBody>
      </p:sp>
      <p:pic>
        <p:nvPicPr>
          <p:cNvPr id="155" name="Capture d’écran 2024-11-12 à 10.20.31.png" descr="Capture d’écran 2024-11-12 à 10.20.31.png"/>
          <p:cNvPicPr>
            <a:picLocks noChangeAspect="1"/>
          </p:cNvPicPr>
          <p:nvPr/>
        </p:nvPicPr>
        <p:blipFill>
          <a:blip r:embed="rId2">
            <a:extLst/>
          </a:blip>
          <a:stretch>
            <a:fillRect/>
          </a:stretch>
        </p:blipFill>
        <p:spPr>
          <a:xfrm>
            <a:off x="2324766" y="2978001"/>
            <a:ext cx="5056572" cy="8973221"/>
          </a:xfrm>
          <a:prstGeom prst="rect">
            <a:avLst/>
          </a:prstGeom>
          <a:ln w="12700">
            <a:miter lim="400000"/>
          </a:ln>
        </p:spPr>
      </p:pic>
      <p:pic>
        <p:nvPicPr>
          <p:cNvPr id="156" name="163-1631775_iphone-x-dark-copy-6-ios-app-design.png.png" descr="163-1631775_iphone-x-dark-copy-6-ios-app-design.png.png"/>
          <p:cNvPicPr>
            <a:picLocks noChangeAspect="1"/>
          </p:cNvPicPr>
          <p:nvPr/>
        </p:nvPicPr>
        <p:blipFill>
          <a:blip r:embed="rId3">
            <a:extLst/>
          </a:blip>
          <a:stretch>
            <a:fillRect/>
          </a:stretch>
        </p:blipFill>
        <p:spPr>
          <a:xfrm>
            <a:off x="1438207" y="419402"/>
            <a:ext cx="7589882" cy="13716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home.png" descr="home.png"/>
          <p:cNvPicPr>
            <a:picLocks noChangeAspect="1"/>
          </p:cNvPicPr>
          <p:nvPr/>
        </p:nvPicPr>
        <p:blipFill>
          <a:blip r:embed="rId2">
            <a:extLst/>
          </a:blip>
          <a:stretch>
            <a:fillRect/>
          </a:stretch>
        </p:blipFill>
        <p:spPr>
          <a:xfrm>
            <a:off x="10895451" y="3067809"/>
            <a:ext cx="2867000" cy="5395282"/>
          </a:xfrm>
          <a:prstGeom prst="rect">
            <a:avLst/>
          </a:prstGeom>
          <a:ln w="12700">
            <a:miter lim="400000"/>
          </a:ln>
        </p:spPr>
      </p:pic>
      <p:sp>
        <p:nvSpPr>
          <p:cNvPr id="225" name="Front-end"/>
          <p:cNvSpPr txBox="1"/>
          <p:nvPr>
            <p:ph type="title"/>
          </p:nvPr>
        </p:nvSpPr>
        <p:spPr>
          <a:xfrm>
            <a:off x="914985" y="287017"/>
            <a:ext cx="21945601" cy="1727201"/>
          </a:xfrm>
          <a:prstGeom prst="rect">
            <a:avLst/>
          </a:prstGeom>
        </p:spPr>
        <p:txBody>
          <a:bodyPr/>
          <a:lstStyle/>
          <a:p>
            <a:pPr/>
            <a:r>
              <a:t>Front-end</a:t>
            </a:r>
          </a:p>
        </p:txBody>
      </p:sp>
      <p:sp>
        <p:nvSpPr>
          <p:cNvPr id="226" name="Interface utilisateur"/>
          <p:cNvSpPr txBox="1"/>
          <p:nvPr>
            <p:ph type="body" idx="13"/>
          </p:nvPr>
        </p:nvSpPr>
        <p:spPr>
          <a:xfrm>
            <a:off x="914985" y="1857122"/>
            <a:ext cx="21945602" cy="832613"/>
          </a:xfrm>
          <a:prstGeom prst="rect">
            <a:avLst/>
          </a:prstGeom>
          <a:extLst>
            <a:ext uri="{C572A759-6A51-4108-AA02-DFA0A04FC94B}">
              <ma14:wrappingTextBoxFlag xmlns:ma14="http://schemas.microsoft.com/office/mac/drawingml/2011/main" val="1"/>
            </a:ext>
          </a:extLst>
        </p:spPr>
        <p:txBody>
          <a:bodyPr/>
          <a:lstStyle/>
          <a:p>
            <a:pPr/>
            <a:r>
              <a:t>Interface utilisateur</a:t>
            </a:r>
          </a:p>
        </p:txBody>
      </p:sp>
      <p:sp>
        <p:nvSpPr>
          <p:cNvPr id="253" name="Ligne de connexion"/>
          <p:cNvSpPr/>
          <p:nvPr/>
        </p:nvSpPr>
        <p:spPr>
          <a:xfrm>
            <a:off x="9104705" y="7990325"/>
            <a:ext cx="2193364" cy="1028960"/>
          </a:xfrm>
          <a:custGeom>
            <a:avLst/>
            <a:gdLst/>
            <a:ahLst/>
            <a:cxnLst>
              <a:cxn ang="0">
                <a:pos x="wd2" y="hd2"/>
              </a:cxn>
              <a:cxn ang="5400000">
                <a:pos x="wd2" y="hd2"/>
              </a:cxn>
              <a:cxn ang="10800000">
                <a:pos x="wd2" y="hd2"/>
              </a:cxn>
              <a:cxn ang="16200000">
                <a:pos x="wd2" y="hd2"/>
              </a:cxn>
            </a:cxnLst>
            <a:rect l="0" t="0" r="r" b="b"/>
            <a:pathLst>
              <a:path w="21600" h="17828" fill="norm" stroke="1" extrusionOk="0">
                <a:moveTo>
                  <a:pt x="21600" y="0"/>
                </a:moveTo>
                <a:cubicBezTo>
                  <a:pt x="17003" y="16587"/>
                  <a:pt x="9803" y="21600"/>
                  <a:pt x="0" y="15038"/>
                </a:cubicBezTo>
              </a:path>
            </a:pathLst>
          </a:custGeom>
          <a:ln w="25400">
            <a:solidFill>
              <a:srgbClr val="000000"/>
            </a:solidFill>
            <a:miter lim="400000"/>
          </a:ln>
        </p:spPr>
        <p:txBody>
          <a:bodyPr/>
          <a:lstStyle/>
          <a:p>
            <a:pPr/>
          </a:p>
        </p:txBody>
      </p:sp>
      <p:sp>
        <p:nvSpPr>
          <p:cNvPr id="228" name="Ligne"/>
          <p:cNvSpPr/>
          <p:nvPr/>
        </p:nvSpPr>
        <p:spPr>
          <a:xfrm flipH="1">
            <a:off x="6635584" y="8848867"/>
            <a:ext cx="2497984" cy="1"/>
          </a:xfrm>
          <a:prstGeom prst="line">
            <a:avLst/>
          </a:prstGeom>
          <a:ln w="25400">
            <a:solidFill>
              <a:srgbClr val="000000"/>
            </a:solidFill>
            <a:miter lim="400000"/>
            <a:tailEnd type="triangle"/>
          </a:ln>
        </p:spPr>
        <p:txBody>
          <a:bodyPr lIns="50800" tIns="50800" rIns="50800" bIns="50800"/>
          <a:lstStyle/>
          <a:p>
            <a:pPr/>
          </a:p>
        </p:txBody>
      </p:sp>
      <p:sp>
        <p:nvSpPr>
          <p:cNvPr id="254" name="Ligne de connexion"/>
          <p:cNvSpPr/>
          <p:nvPr/>
        </p:nvSpPr>
        <p:spPr>
          <a:xfrm>
            <a:off x="12844427" y="7918124"/>
            <a:ext cx="3205133" cy="1582804"/>
          </a:xfrm>
          <a:custGeom>
            <a:avLst/>
            <a:gdLst/>
            <a:ahLst/>
            <a:cxnLst>
              <a:cxn ang="0">
                <a:pos x="wd2" y="hd2"/>
              </a:cxn>
              <a:cxn ang="5400000">
                <a:pos x="wd2" y="hd2"/>
              </a:cxn>
              <a:cxn ang="10800000">
                <a:pos x="wd2" y="hd2"/>
              </a:cxn>
              <a:cxn ang="16200000">
                <a:pos x="wd2" y="hd2"/>
              </a:cxn>
            </a:cxnLst>
            <a:rect l="0" t="0" r="r" b="b"/>
            <a:pathLst>
              <a:path w="21600" h="20243" fill="norm" stroke="1" extrusionOk="0">
                <a:moveTo>
                  <a:pt x="21600" y="20015"/>
                </a:moveTo>
                <a:cubicBezTo>
                  <a:pt x="12276" y="21600"/>
                  <a:pt x="5076" y="14928"/>
                  <a:pt x="0" y="0"/>
                </a:cubicBezTo>
              </a:path>
            </a:pathLst>
          </a:custGeom>
          <a:ln w="25400">
            <a:solidFill>
              <a:srgbClr val="000000"/>
            </a:solidFill>
            <a:miter lim="400000"/>
          </a:ln>
        </p:spPr>
        <p:txBody>
          <a:bodyPr/>
          <a:lstStyle/>
          <a:p>
            <a:pPr/>
          </a:p>
        </p:txBody>
      </p:sp>
      <p:sp>
        <p:nvSpPr>
          <p:cNvPr id="230" name="Ligne"/>
          <p:cNvSpPr/>
          <p:nvPr/>
        </p:nvSpPr>
        <p:spPr>
          <a:xfrm>
            <a:off x="16051448" y="9490894"/>
            <a:ext cx="948849" cy="1"/>
          </a:xfrm>
          <a:prstGeom prst="line">
            <a:avLst/>
          </a:prstGeom>
          <a:ln w="25400">
            <a:solidFill>
              <a:srgbClr val="000000"/>
            </a:solidFill>
            <a:miter lim="400000"/>
            <a:tailEnd type="triangle"/>
          </a:ln>
        </p:spPr>
        <p:txBody>
          <a:bodyPr lIns="50800" tIns="50800" rIns="50800" bIns="50800"/>
          <a:lstStyle/>
          <a:p>
            <a:pPr/>
          </a:p>
        </p:txBody>
      </p:sp>
      <p:sp>
        <p:nvSpPr>
          <p:cNvPr id="231" name="Ligne"/>
          <p:cNvSpPr/>
          <p:nvPr/>
        </p:nvSpPr>
        <p:spPr>
          <a:xfrm>
            <a:off x="19359858" y="10355559"/>
            <a:ext cx="1122781" cy="1"/>
          </a:xfrm>
          <a:prstGeom prst="line">
            <a:avLst/>
          </a:prstGeom>
          <a:ln w="25400">
            <a:solidFill>
              <a:srgbClr val="000000"/>
            </a:solidFill>
            <a:miter lim="400000"/>
            <a:tailEnd type="triangle"/>
          </a:ln>
        </p:spPr>
        <p:txBody>
          <a:bodyPr lIns="50800" tIns="50800" rIns="50800" bIns="50800"/>
          <a:lstStyle/>
          <a:p>
            <a:pPr/>
          </a:p>
        </p:txBody>
      </p:sp>
      <p:sp>
        <p:nvSpPr>
          <p:cNvPr id="232" name="Ligne"/>
          <p:cNvSpPr/>
          <p:nvPr/>
        </p:nvSpPr>
        <p:spPr>
          <a:xfrm flipH="1">
            <a:off x="10245506" y="7994954"/>
            <a:ext cx="2019012" cy="1717500"/>
          </a:xfrm>
          <a:prstGeom prst="line">
            <a:avLst/>
          </a:prstGeom>
          <a:ln w="25400">
            <a:solidFill>
              <a:srgbClr val="000000"/>
            </a:solidFill>
            <a:miter lim="400000"/>
            <a:tailEnd type="triangle"/>
          </a:ln>
        </p:spPr>
        <p:txBody>
          <a:bodyPr lIns="50800" tIns="50800" rIns="50800" bIns="50800"/>
          <a:lstStyle/>
          <a:p>
            <a:pPr/>
          </a:p>
        </p:txBody>
      </p:sp>
      <p:sp>
        <p:nvSpPr>
          <p:cNvPr id="233" name="Ligne"/>
          <p:cNvSpPr/>
          <p:nvPr/>
        </p:nvSpPr>
        <p:spPr>
          <a:xfrm>
            <a:off x="12340533" y="8027279"/>
            <a:ext cx="1" cy="1592377"/>
          </a:xfrm>
          <a:prstGeom prst="line">
            <a:avLst/>
          </a:prstGeom>
          <a:ln w="25400">
            <a:solidFill>
              <a:srgbClr val="000000"/>
            </a:solidFill>
            <a:miter lim="400000"/>
            <a:tailEnd type="triangle"/>
          </a:ln>
        </p:spPr>
        <p:txBody>
          <a:bodyPr lIns="50800" tIns="50800" rIns="50800" bIns="50800"/>
          <a:lstStyle/>
          <a:p>
            <a:pPr/>
          </a:p>
        </p:txBody>
      </p:sp>
      <p:sp>
        <p:nvSpPr>
          <p:cNvPr id="234" name="Rectangle"/>
          <p:cNvSpPr/>
          <p:nvPr/>
        </p:nvSpPr>
        <p:spPr>
          <a:xfrm>
            <a:off x="13672988" y="9859539"/>
            <a:ext cx="1725677" cy="3206527"/>
          </a:xfrm>
          <a:prstGeom prst="rect">
            <a:avLst/>
          </a:prstGeom>
          <a:solidFill>
            <a:srgbClr val="FFFFFF"/>
          </a:solidFill>
          <a:ln w="25400">
            <a:solidFill>
              <a:srgbClr val="00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235" name="Ligne"/>
          <p:cNvSpPr/>
          <p:nvPr/>
        </p:nvSpPr>
        <p:spPr>
          <a:xfrm>
            <a:off x="12419613" y="7996278"/>
            <a:ext cx="1384233" cy="1828645"/>
          </a:xfrm>
          <a:prstGeom prst="line">
            <a:avLst/>
          </a:prstGeom>
          <a:ln w="25400">
            <a:solidFill>
              <a:srgbClr val="000000"/>
            </a:solidFill>
            <a:miter lim="400000"/>
            <a:tailEnd type="triangle"/>
          </a:ln>
        </p:spPr>
        <p:txBody>
          <a:bodyPr lIns="50800" tIns="50800" rIns="50800" bIns="50800"/>
          <a:lstStyle/>
          <a:p>
            <a:pPr/>
          </a:p>
        </p:txBody>
      </p:sp>
      <p:sp>
        <p:nvSpPr>
          <p:cNvPr id="236" name="Create habit"/>
          <p:cNvSpPr txBox="1"/>
          <p:nvPr/>
        </p:nvSpPr>
        <p:spPr>
          <a:xfrm>
            <a:off x="13904636" y="10182652"/>
            <a:ext cx="1262381" cy="404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lvl1pPr>
          </a:lstStyle>
          <a:p>
            <a:pPr/>
            <a:r>
              <a:t>Create habit</a:t>
            </a:r>
          </a:p>
        </p:txBody>
      </p:sp>
      <p:sp>
        <p:nvSpPr>
          <p:cNvPr id="237" name="Ligne"/>
          <p:cNvSpPr/>
          <p:nvPr/>
        </p:nvSpPr>
        <p:spPr>
          <a:xfrm flipV="1">
            <a:off x="13206480" y="5111670"/>
            <a:ext cx="3132346" cy="2800802"/>
          </a:xfrm>
          <a:prstGeom prst="line">
            <a:avLst/>
          </a:prstGeom>
          <a:ln w="25400">
            <a:solidFill>
              <a:srgbClr val="000000"/>
            </a:solidFill>
            <a:miter lim="400000"/>
            <a:tailEnd type="triangle"/>
          </a:ln>
        </p:spPr>
        <p:txBody>
          <a:bodyPr lIns="50800" tIns="50800" rIns="50800" bIns="50800"/>
          <a:lstStyle/>
          <a:p>
            <a:pPr/>
          </a:p>
        </p:txBody>
      </p:sp>
      <p:sp>
        <p:nvSpPr>
          <p:cNvPr id="238" name="Ligne"/>
          <p:cNvSpPr/>
          <p:nvPr/>
        </p:nvSpPr>
        <p:spPr>
          <a:xfrm>
            <a:off x="18901213" y="4624265"/>
            <a:ext cx="999631" cy="1"/>
          </a:xfrm>
          <a:prstGeom prst="line">
            <a:avLst/>
          </a:prstGeom>
          <a:ln w="25400">
            <a:solidFill>
              <a:srgbClr val="000000"/>
            </a:solidFill>
            <a:miter lim="400000"/>
            <a:tailEnd type="triangle"/>
          </a:ln>
        </p:spPr>
        <p:txBody>
          <a:bodyPr lIns="50800" tIns="50800" rIns="50800" bIns="50800"/>
          <a:lstStyle/>
          <a:p>
            <a:pPr/>
          </a:p>
        </p:txBody>
      </p:sp>
      <p:pic>
        <p:nvPicPr>
          <p:cNvPr id="239" name="splash screen.png" descr="splash screen.png"/>
          <p:cNvPicPr>
            <a:picLocks noChangeAspect="1"/>
          </p:cNvPicPr>
          <p:nvPr/>
        </p:nvPicPr>
        <p:blipFill>
          <a:blip r:embed="rId3">
            <a:extLst/>
          </a:blip>
          <a:stretch>
            <a:fillRect/>
          </a:stretch>
        </p:blipFill>
        <p:spPr>
          <a:xfrm>
            <a:off x="664312" y="953317"/>
            <a:ext cx="2520800" cy="4795535"/>
          </a:xfrm>
          <a:prstGeom prst="rect">
            <a:avLst/>
          </a:prstGeom>
          <a:ln w="12700">
            <a:miter lim="400000"/>
          </a:ln>
        </p:spPr>
      </p:pic>
      <p:pic>
        <p:nvPicPr>
          <p:cNvPr id="240" name="register.png" descr="register.png"/>
          <p:cNvPicPr>
            <a:picLocks noChangeAspect="1"/>
          </p:cNvPicPr>
          <p:nvPr/>
        </p:nvPicPr>
        <p:blipFill>
          <a:blip r:embed="rId4">
            <a:extLst/>
          </a:blip>
          <a:stretch>
            <a:fillRect/>
          </a:stretch>
        </p:blipFill>
        <p:spPr>
          <a:xfrm>
            <a:off x="4879131" y="1058037"/>
            <a:ext cx="2520800" cy="4586095"/>
          </a:xfrm>
          <a:prstGeom prst="rect">
            <a:avLst/>
          </a:prstGeom>
          <a:ln w="12700">
            <a:miter lim="400000"/>
          </a:ln>
        </p:spPr>
      </p:pic>
      <p:sp>
        <p:nvSpPr>
          <p:cNvPr id="241" name="Ligne"/>
          <p:cNvSpPr/>
          <p:nvPr/>
        </p:nvSpPr>
        <p:spPr>
          <a:xfrm>
            <a:off x="3523435" y="3351084"/>
            <a:ext cx="999631" cy="1"/>
          </a:xfrm>
          <a:prstGeom prst="line">
            <a:avLst/>
          </a:prstGeom>
          <a:ln w="25400">
            <a:solidFill>
              <a:srgbClr val="000000"/>
            </a:solidFill>
            <a:miter lim="400000"/>
            <a:tailEnd type="triangle"/>
          </a:ln>
        </p:spPr>
        <p:txBody>
          <a:bodyPr lIns="50800" tIns="50800" rIns="50800" bIns="50800"/>
          <a:lstStyle/>
          <a:p>
            <a:pPr/>
          </a:p>
        </p:txBody>
      </p:sp>
      <p:sp>
        <p:nvSpPr>
          <p:cNvPr id="242" name="Ligne"/>
          <p:cNvSpPr/>
          <p:nvPr/>
        </p:nvSpPr>
        <p:spPr>
          <a:xfrm>
            <a:off x="7468044" y="3571763"/>
            <a:ext cx="3365041" cy="1715876"/>
          </a:xfrm>
          <a:prstGeom prst="line">
            <a:avLst/>
          </a:prstGeom>
          <a:ln w="25400">
            <a:solidFill>
              <a:srgbClr val="000000"/>
            </a:solidFill>
            <a:miter lim="400000"/>
            <a:tailEnd type="triangle"/>
          </a:ln>
        </p:spPr>
        <p:txBody>
          <a:bodyPr lIns="50800" tIns="50800" rIns="50800" bIns="50800"/>
          <a:lstStyle/>
          <a:p>
            <a:pPr/>
          </a:p>
        </p:txBody>
      </p:sp>
      <p:pic>
        <p:nvPicPr>
          <p:cNvPr id="243" name="tracker habitude.png" descr="tracker habitude.png"/>
          <p:cNvPicPr>
            <a:picLocks noChangeAspect="1"/>
          </p:cNvPicPr>
          <p:nvPr/>
        </p:nvPicPr>
        <p:blipFill>
          <a:blip r:embed="rId5">
            <a:extLst/>
          </a:blip>
          <a:stretch>
            <a:fillRect/>
          </a:stretch>
        </p:blipFill>
        <p:spPr>
          <a:xfrm>
            <a:off x="20134836" y="2226498"/>
            <a:ext cx="2697832" cy="4795534"/>
          </a:xfrm>
          <a:prstGeom prst="rect">
            <a:avLst/>
          </a:prstGeom>
          <a:ln w="12700">
            <a:miter lim="400000"/>
          </a:ln>
        </p:spPr>
      </p:pic>
      <p:pic>
        <p:nvPicPr>
          <p:cNvPr id="244" name="profil.png" descr="profil.png"/>
          <p:cNvPicPr>
            <a:picLocks noChangeAspect="1"/>
          </p:cNvPicPr>
          <p:nvPr/>
        </p:nvPicPr>
        <p:blipFill>
          <a:blip r:embed="rId6">
            <a:extLst/>
          </a:blip>
          <a:stretch>
            <a:fillRect/>
          </a:stretch>
        </p:blipFill>
        <p:spPr>
          <a:xfrm>
            <a:off x="16398061" y="2226498"/>
            <a:ext cx="2414192" cy="4795534"/>
          </a:xfrm>
          <a:prstGeom prst="rect">
            <a:avLst/>
          </a:prstGeom>
          <a:ln w="12700">
            <a:miter lim="400000"/>
          </a:ln>
        </p:spPr>
      </p:pic>
      <p:pic>
        <p:nvPicPr>
          <p:cNvPr id="245" name="create.png" descr="create.png"/>
          <p:cNvPicPr>
            <a:picLocks noChangeAspect="1"/>
          </p:cNvPicPr>
          <p:nvPr/>
        </p:nvPicPr>
        <p:blipFill>
          <a:blip r:embed="rId7">
            <a:extLst/>
          </a:blip>
          <a:stretch>
            <a:fillRect/>
          </a:stretch>
        </p:blipFill>
        <p:spPr>
          <a:xfrm>
            <a:off x="8993571" y="9798017"/>
            <a:ext cx="2027208" cy="3631739"/>
          </a:xfrm>
          <a:prstGeom prst="rect">
            <a:avLst/>
          </a:prstGeom>
          <a:ln w="12700">
            <a:miter lim="400000"/>
          </a:ln>
        </p:spPr>
      </p:pic>
      <p:pic>
        <p:nvPicPr>
          <p:cNvPr id="246" name="bucket.png" descr="bucket.png"/>
          <p:cNvPicPr>
            <a:picLocks noChangeAspect="1"/>
          </p:cNvPicPr>
          <p:nvPr/>
        </p:nvPicPr>
        <p:blipFill>
          <a:blip r:embed="rId8">
            <a:extLst/>
          </a:blip>
          <a:stretch>
            <a:fillRect/>
          </a:stretch>
        </p:blipFill>
        <p:spPr>
          <a:xfrm>
            <a:off x="17079764" y="8367260"/>
            <a:ext cx="2209293" cy="4035154"/>
          </a:xfrm>
          <a:prstGeom prst="rect">
            <a:avLst/>
          </a:prstGeom>
          <a:ln w="12700">
            <a:miter lim="400000"/>
          </a:ln>
        </p:spPr>
      </p:pic>
      <p:pic>
        <p:nvPicPr>
          <p:cNvPr id="247" name="agenda-2.png" descr="agenda-2.png"/>
          <p:cNvPicPr>
            <a:picLocks noChangeAspect="1"/>
          </p:cNvPicPr>
          <p:nvPr/>
        </p:nvPicPr>
        <p:blipFill>
          <a:blip r:embed="rId9">
            <a:extLst/>
          </a:blip>
          <a:stretch>
            <a:fillRect/>
          </a:stretch>
        </p:blipFill>
        <p:spPr>
          <a:xfrm>
            <a:off x="3490960" y="7137609"/>
            <a:ext cx="2867000" cy="5221396"/>
          </a:xfrm>
          <a:prstGeom prst="rect">
            <a:avLst/>
          </a:prstGeom>
          <a:ln w="12700">
            <a:miter lim="400000"/>
          </a:ln>
        </p:spPr>
      </p:pic>
      <p:sp>
        <p:nvSpPr>
          <p:cNvPr id="248" name="Rectangle"/>
          <p:cNvSpPr/>
          <p:nvPr/>
        </p:nvSpPr>
        <p:spPr>
          <a:xfrm>
            <a:off x="11466112" y="9904296"/>
            <a:ext cx="1725677" cy="3206527"/>
          </a:xfrm>
          <a:prstGeom prst="rect">
            <a:avLst/>
          </a:prstGeom>
          <a:solidFill>
            <a:srgbClr val="FFFFFF"/>
          </a:solidFill>
          <a:ln w="25400">
            <a:solidFill>
              <a:srgbClr val="00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249" name="Create tâche"/>
          <p:cNvSpPr txBox="1"/>
          <p:nvPr/>
        </p:nvSpPr>
        <p:spPr>
          <a:xfrm>
            <a:off x="11697760" y="10182653"/>
            <a:ext cx="1286562" cy="404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lvl1pPr>
          </a:lstStyle>
          <a:p>
            <a:pPr/>
            <a:r>
              <a:t>Create tâche</a:t>
            </a:r>
          </a:p>
        </p:txBody>
      </p:sp>
      <p:sp>
        <p:nvSpPr>
          <p:cNvPr id="250" name="IDEM"/>
          <p:cNvSpPr txBox="1"/>
          <p:nvPr/>
        </p:nvSpPr>
        <p:spPr>
          <a:xfrm>
            <a:off x="11752313" y="11256045"/>
            <a:ext cx="1153275" cy="6818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100"/>
            </a:lvl1pPr>
          </a:lstStyle>
          <a:p>
            <a:pPr/>
            <a:r>
              <a:t>IDEM</a:t>
            </a:r>
          </a:p>
        </p:txBody>
      </p:sp>
      <p:sp>
        <p:nvSpPr>
          <p:cNvPr id="251" name="IDEM"/>
          <p:cNvSpPr txBox="1"/>
          <p:nvPr/>
        </p:nvSpPr>
        <p:spPr>
          <a:xfrm>
            <a:off x="13971889" y="11336454"/>
            <a:ext cx="1153275" cy="6818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100"/>
            </a:lvl1pPr>
          </a:lstStyle>
          <a:p>
            <a:pPr/>
            <a:r>
              <a:t>IDEM</a:t>
            </a:r>
          </a:p>
        </p:txBody>
      </p:sp>
      <p:pic>
        <p:nvPicPr>
          <p:cNvPr id="252" name="detail.png" descr="detail.png"/>
          <p:cNvPicPr>
            <a:picLocks noChangeAspect="1"/>
          </p:cNvPicPr>
          <p:nvPr/>
        </p:nvPicPr>
        <p:blipFill>
          <a:blip r:embed="rId10">
            <a:extLst/>
          </a:blip>
          <a:stretch>
            <a:fillRect/>
          </a:stretch>
        </p:blipFill>
        <p:spPr>
          <a:xfrm>
            <a:off x="20650251" y="8265884"/>
            <a:ext cx="2143421" cy="423790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Front-end"/>
          <p:cNvSpPr txBox="1"/>
          <p:nvPr>
            <p:ph type="title"/>
          </p:nvPr>
        </p:nvSpPr>
        <p:spPr>
          <a:xfrm>
            <a:off x="914985" y="287017"/>
            <a:ext cx="21945601" cy="1727201"/>
          </a:xfrm>
          <a:prstGeom prst="rect">
            <a:avLst/>
          </a:prstGeom>
        </p:spPr>
        <p:txBody>
          <a:bodyPr/>
          <a:lstStyle/>
          <a:p>
            <a:pPr/>
            <a:r>
              <a:t>Front-end</a:t>
            </a:r>
          </a:p>
        </p:txBody>
      </p:sp>
      <p:sp>
        <p:nvSpPr>
          <p:cNvPr id="257" name="Exemple d’élément statique"/>
          <p:cNvSpPr txBox="1"/>
          <p:nvPr>
            <p:ph type="body" idx="13"/>
          </p:nvPr>
        </p:nvSpPr>
        <p:spPr>
          <a:xfrm>
            <a:off x="914985" y="1857122"/>
            <a:ext cx="21945602" cy="832613"/>
          </a:xfrm>
          <a:prstGeom prst="rect">
            <a:avLst/>
          </a:prstGeom>
          <a:extLst>
            <a:ext uri="{C572A759-6A51-4108-AA02-DFA0A04FC94B}">
              <ma14:wrappingTextBoxFlag xmlns:ma14="http://schemas.microsoft.com/office/mac/drawingml/2011/main" val="1"/>
            </a:ext>
          </a:extLst>
        </p:spPr>
        <p:txBody>
          <a:bodyPr/>
          <a:lstStyle/>
          <a:p>
            <a:pPr/>
            <a:r>
              <a:t>Exemple d’élément statique</a:t>
            </a:r>
          </a:p>
        </p:txBody>
      </p:sp>
      <p:pic>
        <p:nvPicPr>
          <p:cNvPr id="258" name="navbar.png" descr="navbar.png"/>
          <p:cNvPicPr>
            <a:picLocks noChangeAspect="1"/>
          </p:cNvPicPr>
          <p:nvPr/>
        </p:nvPicPr>
        <p:blipFill>
          <a:blip r:embed="rId2">
            <a:extLst/>
          </a:blip>
          <a:stretch>
            <a:fillRect/>
          </a:stretch>
        </p:blipFill>
        <p:spPr>
          <a:xfrm>
            <a:off x="4002604" y="4932006"/>
            <a:ext cx="17268037" cy="8212673"/>
          </a:xfrm>
          <a:prstGeom prst="rect">
            <a:avLst/>
          </a:prstGeom>
          <a:ln w="12700">
            <a:miter lim="400000"/>
          </a:ln>
        </p:spPr>
      </p:pic>
      <p:sp>
        <p:nvSpPr>
          <p:cNvPr id="259" name="Navbar"/>
          <p:cNvSpPr txBox="1"/>
          <p:nvPr/>
        </p:nvSpPr>
        <p:spPr>
          <a:xfrm>
            <a:off x="11223447" y="3674897"/>
            <a:ext cx="1937106"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Navbar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Front-end"/>
          <p:cNvSpPr txBox="1"/>
          <p:nvPr>
            <p:ph type="title"/>
          </p:nvPr>
        </p:nvSpPr>
        <p:spPr>
          <a:xfrm>
            <a:off x="914985" y="287017"/>
            <a:ext cx="21945601" cy="1727201"/>
          </a:xfrm>
          <a:prstGeom prst="rect">
            <a:avLst/>
          </a:prstGeom>
        </p:spPr>
        <p:txBody>
          <a:bodyPr/>
          <a:lstStyle/>
          <a:p>
            <a:pPr/>
            <a:r>
              <a:t>Front-end</a:t>
            </a:r>
          </a:p>
        </p:txBody>
      </p:sp>
      <p:sp>
        <p:nvSpPr>
          <p:cNvPr id="262" name="Exemple d’élément dynamique"/>
          <p:cNvSpPr txBox="1"/>
          <p:nvPr>
            <p:ph type="body" idx="13"/>
          </p:nvPr>
        </p:nvSpPr>
        <p:spPr>
          <a:xfrm>
            <a:off x="914985" y="1857122"/>
            <a:ext cx="21945602" cy="832613"/>
          </a:xfrm>
          <a:prstGeom prst="rect">
            <a:avLst/>
          </a:prstGeom>
          <a:extLst>
            <a:ext uri="{C572A759-6A51-4108-AA02-DFA0A04FC94B}">
              <ma14:wrappingTextBoxFlag xmlns:ma14="http://schemas.microsoft.com/office/mac/drawingml/2011/main" val="1"/>
            </a:ext>
          </a:extLst>
        </p:spPr>
        <p:txBody>
          <a:bodyPr/>
          <a:lstStyle/>
          <a:p>
            <a:pPr/>
            <a:r>
              <a:t>Exemple d’élément dynamique</a:t>
            </a:r>
          </a:p>
        </p:txBody>
      </p:sp>
      <p:pic>
        <p:nvPicPr>
          <p:cNvPr id="263" name="bouton tache sur home.png" descr="bouton tache sur home.png"/>
          <p:cNvPicPr>
            <a:picLocks noChangeAspect="1"/>
          </p:cNvPicPr>
          <p:nvPr/>
        </p:nvPicPr>
        <p:blipFill>
          <a:blip r:embed="rId2">
            <a:extLst/>
          </a:blip>
          <a:stretch>
            <a:fillRect/>
          </a:stretch>
        </p:blipFill>
        <p:spPr>
          <a:xfrm>
            <a:off x="1091634" y="4725397"/>
            <a:ext cx="22200732" cy="2405224"/>
          </a:xfrm>
          <a:prstGeom prst="rect">
            <a:avLst/>
          </a:prstGeom>
          <a:ln w="12700">
            <a:miter lim="400000"/>
          </a:ln>
        </p:spPr>
      </p:pic>
      <p:pic>
        <p:nvPicPr>
          <p:cNvPr id="264" name="bouton tache sur home 2 .png" descr="bouton tache sur home 2 .png"/>
          <p:cNvPicPr>
            <a:picLocks noChangeAspect="1"/>
          </p:cNvPicPr>
          <p:nvPr/>
        </p:nvPicPr>
        <p:blipFill>
          <a:blip r:embed="rId3">
            <a:extLst/>
          </a:blip>
          <a:stretch>
            <a:fillRect/>
          </a:stretch>
        </p:blipFill>
        <p:spPr>
          <a:xfrm>
            <a:off x="7168987" y="7391872"/>
            <a:ext cx="10046026" cy="5850982"/>
          </a:xfrm>
          <a:prstGeom prst="rect">
            <a:avLst/>
          </a:prstGeom>
          <a:ln w="12700">
            <a:miter lim="400000"/>
          </a:ln>
        </p:spPr>
      </p:pic>
      <p:sp>
        <p:nvSpPr>
          <p:cNvPr id="265" name="Bouton tâche sur la page Home"/>
          <p:cNvSpPr txBox="1"/>
          <p:nvPr/>
        </p:nvSpPr>
        <p:spPr>
          <a:xfrm>
            <a:off x="8014975" y="3386442"/>
            <a:ext cx="8074407"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Bouton tâche sur la page Home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Back-end"/>
          <p:cNvSpPr txBox="1"/>
          <p:nvPr>
            <p:ph type="body" idx="1"/>
          </p:nvPr>
        </p:nvSpPr>
        <p:spPr>
          <a:prstGeom prst="rect">
            <a:avLst/>
          </a:prstGeom>
        </p:spPr>
        <p:txBody>
          <a:bodyPr/>
          <a:lstStyle/>
          <a:p>
            <a:pPr/>
            <a:r>
              <a:t>Back-end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Back-end"/>
          <p:cNvSpPr txBox="1"/>
          <p:nvPr>
            <p:ph type="title"/>
          </p:nvPr>
        </p:nvSpPr>
        <p:spPr>
          <a:prstGeom prst="rect">
            <a:avLst/>
          </a:prstGeom>
        </p:spPr>
        <p:txBody>
          <a:bodyPr/>
          <a:lstStyle/>
          <a:p>
            <a:pPr/>
            <a:r>
              <a:t>Back-end</a:t>
            </a:r>
          </a:p>
        </p:txBody>
      </p:sp>
      <p:sp>
        <p:nvSpPr>
          <p:cNvPr id="270" name="Présentation de la BDD"/>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Présentation de la BDD</a:t>
            </a:r>
          </a:p>
        </p:txBody>
      </p:sp>
      <p:pic>
        <p:nvPicPr>
          <p:cNvPr id="271" name="schema bdd relationelle.png" descr="schema bdd relationelle.png"/>
          <p:cNvPicPr>
            <a:picLocks noChangeAspect="1"/>
          </p:cNvPicPr>
          <p:nvPr/>
        </p:nvPicPr>
        <p:blipFill>
          <a:blip r:embed="rId2">
            <a:extLst/>
          </a:blip>
          <a:stretch>
            <a:fillRect/>
          </a:stretch>
        </p:blipFill>
        <p:spPr>
          <a:xfrm>
            <a:off x="3768990" y="3696161"/>
            <a:ext cx="17219903" cy="910997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Back-end"/>
          <p:cNvSpPr txBox="1"/>
          <p:nvPr>
            <p:ph type="title"/>
          </p:nvPr>
        </p:nvSpPr>
        <p:spPr>
          <a:prstGeom prst="rect">
            <a:avLst/>
          </a:prstGeom>
        </p:spPr>
        <p:txBody>
          <a:bodyPr/>
          <a:lstStyle/>
          <a:p>
            <a:pPr/>
            <a:r>
              <a:t>Back-end</a:t>
            </a:r>
          </a:p>
        </p:txBody>
      </p:sp>
      <p:sp>
        <p:nvSpPr>
          <p:cNvPr id="274" name="Les modèl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Les modèles</a:t>
            </a:r>
          </a:p>
        </p:txBody>
      </p:sp>
      <p:pic>
        <p:nvPicPr>
          <p:cNvPr id="275" name="schema habitude.png" descr="schema habitude.png"/>
          <p:cNvPicPr>
            <a:picLocks noChangeAspect="1"/>
          </p:cNvPicPr>
          <p:nvPr/>
        </p:nvPicPr>
        <p:blipFill>
          <a:blip r:embed="rId2">
            <a:extLst/>
          </a:blip>
          <a:stretch>
            <a:fillRect/>
          </a:stretch>
        </p:blipFill>
        <p:spPr>
          <a:xfrm>
            <a:off x="7253090" y="3918779"/>
            <a:ext cx="5701387" cy="5152309"/>
          </a:xfrm>
          <a:prstGeom prst="rect">
            <a:avLst/>
          </a:prstGeom>
          <a:ln w="12700">
            <a:miter lim="400000"/>
          </a:ln>
        </p:spPr>
      </p:pic>
      <p:sp>
        <p:nvSpPr>
          <p:cNvPr id="276" name="Modèle Habitude"/>
          <p:cNvSpPr txBox="1"/>
          <p:nvPr/>
        </p:nvSpPr>
        <p:spPr>
          <a:xfrm>
            <a:off x="7520251" y="9571988"/>
            <a:ext cx="4512057"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Modèle Habitude</a:t>
            </a:r>
          </a:p>
        </p:txBody>
      </p:sp>
      <p:pic>
        <p:nvPicPr>
          <p:cNvPr id="277" name="schema projets.png" descr="schema projets.png"/>
          <p:cNvPicPr>
            <a:picLocks noChangeAspect="1"/>
          </p:cNvPicPr>
          <p:nvPr/>
        </p:nvPicPr>
        <p:blipFill>
          <a:blip r:embed="rId3">
            <a:extLst/>
          </a:blip>
          <a:stretch>
            <a:fillRect/>
          </a:stretch>
        </p:blipFill>
        <p:spPr>
          <a:xfrm>
            <a:off x="13179309" y="3805665"/>
            <a:ext cx="5701386" cy="5378537"/>
          </a:xfrm>
          <a:prstGeom prst="rect">
            <a:avLst/>
          </a:prstGeom>
          <a:ln w="12700">
            <a:miter lim="400000"/>
          </a:ln>
        </p:spPr>
      </p:pic>
      <p:sp>
        <p:nvSpPr>
          <p:cNvPr id="278" name="Modèle Projet"/>
          <p:cNvSpPr txBox="1"/>
          <p:nvPr/>
        </p:nvSpPr>
        <p:spPr>
          <a:xfrm>
            <a:off x="14134679" y="9571988"/>
            <a:ext cx="3679445"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Modèle Projet</a:t>
            </a:r>
          </a:p>
        </p:txBody>
      </p:sp>
      <p:pic>
        <p:nvPicPr>
          <p:cNvPr id="279" name="schema tache.png" descr="schema tache.png"/>
          <p:cNvPicPr>
            <a:picLocks noChangeAspect="1"/>
          </p:cNvPicPr>
          <p:nvPr/>
        </p:nvPicPr>
        <p:blipFill>
          <a:blip r:embed="rId4">
            <a:extLst/>
          </a:blip>
          <a:stretch>
            <a:fillRect/>
          </a:stretch>
        </p:blipFill>
        <p:spPr>
          <a:xfrm>
            <a:off x="19068843" y="3731719"/>
            <a:ext cx="5092726" cy="5526429"/>
          </a:xfrm>
          <a:prstGeom prst="rect">
            <a:avLst/>
          </a:prstGeom>
          <a:ln w="12700">
            <a:miter lim="400000"/>
          </a:ln>
        </p:spPr>
      </p:pic>
      <p:sp>
        <p:nvSpPr>
          <p:cNvPr id="280" name="Modèle Tâche"/>
          <p:cNvSpPr txBox="1"/>
          <p:nvPr/>
        </p:nvSpPr>
        <p:spPr>
          <a:xfrm>
            <a:off x="19689708" y="9571988"/>
            <a:ext cx="3739795"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Modèle Tâche</a:t>
            </a:r>
          </a:p>
        </p:txBody>
      </p:sp>
      <p:pic>
        <p:nvPicPr>
          <p:cNvPr id="281" name="schema user 1.png" descr="schema user 1.png"/>
          <p:cNvPicPr>
            <a:picLocks noChangeAspect="1"/>
          </p:cNvPicPr>
          <p:nvPr/>
        </p:nvPicPr>
        <p:blipFill>
          <a:blip r:embed="rId5">
            <a:extLst/>
          </a:blip>
          <a:stretch>
            <a:fillRect/>
          </a:stretch>
        </p:blipFill>
        <p:spPr>
          <a:xfrm>
            <a:off x="215636" y="1555113"/>
            <a:ext cx="6774522" cy="6109828"/>
          </a:xfrm>
          <a:prstGeom prst="rect">
            <a:avLst/>
          </a:prstGeom>
          <a:ln w="12700">
            <a:miter lim="400000"/>
          </a:ln>
        </p:spPr>
      </p:pic>
      <p:pic>
        <p:nvPicPr>
          <p:cNvPr id="282" name="schema user 2.png" descr="schema user 2.png"/>
          <p:cNvPicPr>
            <a:picLocks noChangeAspect="1"/>
          </p:cNvPicPr>
          <p:nvPr/>
        </p:nvPicPr>
        <p:blipFill>
          <a:blip r:embed="rId6">
            <a:extLst/>
          </a:blip>
          <a:stretch>
            <a:fillRect/>
          </a:stretch>
        </p:blipFill>
        <p:spPr>
          <a:xfrm>
            <a:off x="271777" y="7849514"/>
            <a:ext cx="6756481" cy="2362531"/>
          </a:xfrm>
          <a:prstGeom prst="rect">
            <a:avLst/>
          </a:prstGeom>
          <a:ln w="12700">
            <a:miter lim="400000"/>
          </a:ln>
        </p:spPr>
      </p:pic>
      <p:sp>
        <p:nvSpPr>
          <p:cNvPr id="283" name="Modèle user"/>
          <p:cNvSpPr txBox="1"/>
          <p:nvPr/>
        </p:nvSpPr>
        <p:spPr>
          <a:xfrm>
            <a:off x="1291268" y="10869045"/>
            <a:ext cx="3223464"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Modèle user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Back-end"/>
          <p:cNvSpPr txBox="1"/>
          <p:nvPr>
            <p:ph type="title"/>
          </p:nvPr>
        </p:nvSpPr>
        <p:spPr>
          <a:prstGeom prst="rect">
            <a:avLst/>
          </a:prstGeom>
        </p:spPr>
        <p:txBody>
          <a:bodyPr/>
          <a:lstStyle/>
          <a:p>
            <a:pPr/>
            <a:r>
              <a:t>Back-end</a:t>
            </a:r>
          </a:p>
        </p:txBody>
      </p:sp>
      <p:sp>
        <p:nvSpPr>
          <p:cNvPr id="286" name="Extraits de code de composants métier"/>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Extraits de code de composants métier</a:t>
            </a:r>
          </a:p>
        </p:txBody>
      </p:sp>
      <p:pic>
        <p:nvPicPr>
          <p:cNvPr id="287" name="récupération info utilisateur.png" descr="récupération info utilisateur.png"/>
          <p:cNvPicPr>
            <a:picLocks noChangeAspect="1"/>
          </p:cNvPicPr>
          <p:nvPr/>
        </p:nvPicPr>
        <p:blipFill>
          <a:blip r:embed="rId2">
            <a:extLst/>
          </a:blip>
          <a:stretch>
            <a:fillRect/>
          </a:stretch>
        </p:blipFill>
        <p:spPr>
          <a:xfrm>
            <a:off x="1300525" y="5778893"/>
            <a:ext cx="10446750" cy="6600892"/>
          </a:xfrm>
          <a:prstGeom prst="rect">
            <a:avLst/>
          </a:prstGeom>
          <a:ln w="12700">
            <a:miter lim="400000"/>
          </a:ln>
        </p:spPr>
      </p:pic>
      <p:pic>
        <p:nvPicPr>
          <p:cNvPr id="288" name="récupération taches d'un utilisateur.png" descr="récupération taches d'un utilisateur.png"/>
          <p:cNvPicPr>
            <a:picLocks noChangeAspect="1"/>
          </p:cNvPicPr>
          <p:nvPr/>
        </p:nvPicPr>
        <p:blipFill>
          <a:blip r:embed="rId3">
            <a:extLst/>
          </a:blip>
          <a:stretch>
            <a:fillRect/>
          </a:stretch>
        </p:blipFill>
        <p:spPr>
          <a:xfrm>
            <a:off x="13098536" y="3591522"/>
            <a:ext cx="9335822" cy="8424337"/>
          </a:xfrm>
          <a:prstGeom prst="rect">
            <a:avLst/>
          </a:prstGeom>
          <a:ln w="12700">
            <a:miter lim="400000"/>
          </a:ln>
        </p:spPr>
      </p:pic>
      <p:sp>
        <p:nvSpPr>
          <p:cNvPr id="289" name="Récupération des infos utilisateur"/>
          <p:cNvSpPr txBox="1"/>
          <p:nvPr/>
        </p:nvSpPr>
        <p:spPr>
          <a:xfrm>
            <a:off x="2224619" y="4330130"/>
            <a:ext cx="8598562"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Récupération des infos utilisateur</a:t>
            </a:r>
          </a:p>
        </p:txBody>
      </p:sp>
      <p:sp>
        <p:nvSpPr>
          <p:cNvPr id="290" name="Récupération des tâches d’un utilisateur"/>
          <p:cNvSpPr txBox="1"/>
          <p:nvPr/>
        </p:nvSpPr>
        <p:spPr>
          <a:xfrm>
            <a:off x="12882137" y="12390120"/>
            <a:ext cx="10207347"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Récupération des tâches d’un utilisateur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Back-end"/>
          <p:cNvSpPr txBox="1"/>
          <p:nvPr>
            <p:ph type="title"/>
          </p:nvPr>
        </p:nvSpPr>
        <p:spPr>
          <a:prstGeom prst="rect">
            <a:avLst/>
          </a:prstGeom>
        </p:spPr>
        <p:txBody>
          <a:bodyPr/>
          <a:lstStyle/>
          <a:p>
            <a:pPr/>
            <a:r>
              <a:t>Back-end</a:t>
            </a:r>
          </a:p>
        </p:txBody>
      </p:sp>
      <p:sp>
        <p:nvSpPr>
          <p:cNvPr id="293" name="Extraits de code de composant d’accès aux donné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Extraits de code de composant d’accès aux données</a:t>
            </a:r>
          </a:p>
        </p:txBody>
      </p:sp>
      <p:pic>
        <p:nvPicPr>
          <p:cNvPr id="294" name="route put user.png" descr="route put user.png"/>
          <p:cNvPicPr>
            <a:picLocks noChangeAspect="1"/>
          </p:cNvPicPr>
          <p:nvPr/>
        </p:nvPicPr>
        <p:blipFill>
          <a:blip r:embed="rId2">
            <a:extLst/>
          </a:blip>
          <a:stretch>
            <a:fillRect/>
          </a:stretch>
        </p:blipFill>
        <p:spPr>
          <a:xfrm>
            <a:off x="12677459" y="4784383"/>
            <a:ext cx="11124345" cy="4147234"/>
          </a:xfrm>
          <a:prstGeom prst="rect">
            <a:avLst/>
          </a:prstGeom>
          <a:ln w="12700">
            <a:miter lim="400000"/>
          </a:ln>
        </p:spPr>
      </p:pic>
      <p:pic>
        <p:nvPicPr>
          <p:cNvPr id="295" name="route get habits trackers.png" descr="route get habits trackers.png"/>
          <p:cNvPicPr>
            <a:picLocks noChangeAspect="1"/>
          </p:cNvPicPr>
          <p:nvPr/>
        </p:nvPicPr>
        <p:blipFill>
          <a:blip r:embed="rId3">
            <a:extLst/>
          </a:blip>
          <a:stretch>
            <a:fillRect/>
          </a:stretch>
        </p:blipFill>
        <p:spPr>
          <a:xfrm>
            <a:off x="1109362" y="6086536"/>
            <a:ext cx="9657318" cy="5204222"/>
          </a:xfrm>
          <a:prstGeom prst="rect">
            <a:avLst/>
          </a:prstGeom>
          <a:ln w="12700">
            <a:miter lim="400000"/>
          </a:ln>
        </p:spPr>
      </p:pic>
      <p:sp>
        <p:nvSpPr>
          <p:cNvPr id="296" name="Route get habits trackers"/>
          <p:cNvSpPr txBox="1"/>
          <p:nvPr/>
        </p:nvSpPr>
        <p:spPr>
          <a:xfrm>
            <a:off x="2732032" y="4470536"/>
            <a:ext cx="6411977"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Route get habits trackers</a:t>
            </a:r>
          </a:p>
        </p:txBody>
      </p:sp>
      <p:sp>
        <p:nvSpPr>
          <p:cNvPr id="297" name="Route put user"/>
          <p:cNvSpPr txBox="1"/>
          <p:nvPr/>
        </p:nvSpPr>
        <p:spPr>
          <a:xfrm>
            <a:off x="16331456" y="9652185"/>
            <a:ext cx="3816351"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Route put user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Back-end"/>
          <p:cNvSpPr txBox="1"/>
          <p:nvPr>
            <p:ph type="title"/>
          </p:nvPr>
        </p:nvSpPr>
        <p:spPr>
          <a:prstGeom prst="rect">
            <a:avLst/>
          </a:prstGeom>
        </p:spPr>
        <p:txBody>
          <a:bodyPr/>
          <a:lstStyle/>
          <a:p>
            <a:pPr/>
            <a:r>
              <a:t>Back-end</a:t>
            </a:r>
          </a:p>
        </p:txBody>
      </p:sp>
      <p:sp>
        <p:nvSpPr>
          <p:cNvPr id="300" name="Eléments de sécurité"/>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Eléments de sécurité</a:t>
            </a:r>
          </a:p>
        </p:txBody>
      </p:sp>
      <p:sp>
        <p:nvSpPr>
          <p:cNvPr id="301" name="protection des routes de l'interface quand l'utilisateur n'est pas connecté avec une erreur…"/>
          <p:cNvSpPr txBox="1"/>
          <p:nvPr/>
        </p:nvSpPr>
        <p:spPr>
          <a:xfrm>
            <a:off x="3180744" y="3768502"/>
            <a:ext cx="18473141" cy="7850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3400"/>
            </a:pPr>
            <a:r>
              <a:t>protection des routes de l'interface quand l'utilisateur n'est pas connecté avec une erreur</a:t>
            </a:r>
          </a:p>
          <a:p>
            <a:pPr>
              <a:defRPr sz="3400"/>
            </a:pPr>
            <a:r>
              <a:t>générique "l'utilisateur n'est pas connecté ou erreur récupération des informations utilisateurs"</a:t>
            </a:r>
          </a:p>
          <a:p>
            <a:pPr>
              <a:defRPr sz="3400"/>
            </a:pPr>
          </a:p>
          <a:p>
            <a:pPr>
              <a:defRPr sz="3400"/>
            </a:pPr>
          </a:p>
          <a:p>
            <a:pPr>
              <a:defRPr sz="3400"/>
            </a:pPr>
          </a:p>
          <a:p>
            <a:pPr>
              <a:defRPr sz="3400"/>
            </a:pPr>
          </a:p>
          <a:p>
            <a:pPr>
              <a:defRPr sz="3400"/>
            </a:pPr>
          </a:p>
          <a:p>
            <a:pPr>
              <a:defRPr sz="3400"/>
            </a:pPr>
          </a:p>
          <a:p>
            <a:pPr>
              <a:defRPr sz="3400"/>
            </a:pPr>
            <a:r>
              <a:t>hashage des mots de passe avec la fonction de hashage bcrpyt</a:t>
            </a:r>
          </a:p>
        </p:txBody>
      </p:sp>
      <p:pic>
        <p:nvPicPr>
          <p:cNvPr id="302" name="elem sécu.png" descr="elem sécu.png"/>
          <p:cNvPicPr>
            <a:picLocks noChangeAspect="1"/>
          </p:cNvPicPr>
          <p:nvPr/>
        </p:nvPicPr>
        <p:blipFill>
          <a:blip r:embed="rId2">
            <a:extLst/>
          </a:blip>
          <a:stretch>
            <a:fillRect/>
          </a:stretch>
        </p:blipFill>
        <p:spPr>
          <a:xfrm>
            <a:off x="4107918" y="6314617"/>
            <a:ext cx="3352801" cy="596901"/>
          </a:xfrm>
          <a:prstGeom prst="rect">
            <a:avLst/>
          </a:prstGeom>
          <a:ln w="12700">
            <a:miter lim="400000"/>
          </a:ln>
        </p:spPr>
      </p:pic>
      <p:pic>
        <p:nvPicPr>
          <p:cNvPr id="303" name="fetch user et gestion erreur.png" descr="fetch user et gestion erreur.png"/>
          <p:cNvPicPr>
            <a:picLocks noChangeAspect="1"/>
          </p:cNvPicPr>
          <p:nvPr/>
        </p:nvPicPr>
        <p:blipFill>
          <a:blip r:embed="rId3">
            <a:extLst/>
          </a:blip>
          <a:stretch>
            <a:fillRect/>
          </a:stretch>
        </p:blipFill>
        <p:spPr>
          <a:xfrm>
            <a:off x="12661072" y="5774648"/>
            <a:ext cx="8813801" cy="4953001"/>
          </a:xfrm>
          <a:prstGeom prst="rect">
            <a:avLst/>
          </a:prstGeom>
          <a:ln w="12700">
            <a:miter lim="400000"/>
          </a:ln>
        </p:spPr>
      </p:pic>
      <p:pic>
        <p:nvPicPr>
          <p:cNvPr id="304" name="hash mdp.png" descr="hash mdp.png"/>
          <p:cNvPicPr>
            <a:picLocks noChangeAspect="1"/>
          </p:cNvPicPr>
          <p:nvPr/>
        </p:nvPicPr>
        <p:blipFill>
          <a:blip r:embed="rId4">
            <a:extLst/>
          </a:blip>
          <a:stretch>
            <a:fillRect/>
          </a:stretch>
        </p:blipFill>
        <p:spPr>
          <a:xfrm>
            <a:off x="3328085" y="11899483"/>
            <a:ext cx="11176001" cy="800101"/>
          </a:xfrm>
          <a:prstGeom prst="rect">
            <a:avLst/>
          </a:prstGeom>
          <a:ln w="12700">
            <a:miter lim="400000"/>
          </a:ln>
        </p:spPr>
      </p:pic>
      <p:pic>
        <p:nvPicPr>
          <p:cNvPr id="305" name="hook useauth.png" descr="hook useauth.png"/>
          <p:cNvPicPr>
            <a:picLocks noChangeAspect="1"/>
          </p:cNvPicPr>
          <p:nvPr/>
        </p:nvPicPr>
        <p:blipFill>
          <a:blip r:embed="rId5">
            <a:extLst/>
          </a:blip>
          <a:stretch>
            <a:fillRect/>
          </a:stretch>
        </p:blipFill>
        <p:spPr>
          <a:xfrm>
            <a:off x="3632893" y="8553688"/>
            <a:ext cx="6032501" cy="3302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Détails par développeur"/>
          <p:cNvSpPr txBox="1"/>
          <p:nvPr>
            <p:ph type="body" idx="1"/>
          </p:nvPr>
        </p:nvSpPr>
        <p:spPr>
          <a:prstGeom prst="rect">
            <a:avLst/>
          </a:prstGeom>
        </p:spPr>
        <p:txBody>
          <a:bodyPr/>
          <a:lstStyle/>
          <a:p>
            <a:pPr/>
            <a:r>
              <a:t>Détails par développeur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ommaire"/>
          <p:cNvSpPr txBox="1"/>
          <p:nvPr>
            <p:ph type="title"/>
          </p:nvPr>
        </p:nvSpPr>
        <p:spPr>
          <a:prstGeom prst="rect">
            <a:avLst/>
          </a:prstGeom>
        </p:spPr>
        <p:txBody>
          <a:bodyPr/>
          <a:lstStyle/>
          <a:p>
            <a:pPr/>
            <a:r>
              <a:t>Sommaire</a:t>
            </a:r>
          </a:p>
        </p:txBody>
      </p:sp>
      <p:sp>
        <p:nvSpPr>
          <p:cNvPr id="159" name="Présentation du projet…"/>
          <p:cNvSpPr txBox="1"/>
          <p:nvPr>
            <p:ph type="body" idx="1"/>
          </p:nvPr>
        </p:nvSpPr>
        <p:spPr>
          <a:xfrm>
            <a:off x="1219199" y="2810797"/>
            <a:ext cx="21948578" cy="9686003"/>
          </a:xfrm>
          <a:prstGeom prst="rect">
            <a:avLst/>
          </a:prstGeom>
        </p:spPr>
        <p:txBody>
          <a:bodyPr/>
          <a:lstStyle/>
          <a:p>
            <a:pPr marL="387730" indent="-387730" defTabSz="1731220">
              <a:spcBef>
                <a:spcPts val="1700"/>
              </a:spcBef>
              <a:defRPr sz="3124">
                <a:latin typeface="Canela Text Bold"/>
                <a:ea typeface="Canela Text Bold"/>
                <a:cs typeface="Canela Text Bold"/>
                <a:sym typeface="Canela Text Bold"/>
              </a:defRPr>
            </a:pPr>
            <a:r>
              <a:t>Présentation du projet</a:t>
            </a:r>
          </a:p>
          <a:p>
            <a:pPr marL="387730" indent="-387730" defTabSz="1731220">
              <a:spcBef>
                <a:spcPts val="1700"/>
              </a:spcBef>
              <a:defRPr sz="3124">
                <a:latin typeface="Canela Text Bold"/>
                <a:ea typeface="Canela Text Bold"/>
                <a:cs typeface="Canela Text Bold"/>
                <a:sym typeface="Canela Text Bold"/>
              </a:defRPr>
            </a:pPr>
            <a:r>
              <a:t>Choix des outils</a:t>
            </a:r>
          </a:p>
          <a:p>
            <a:pPr lvl="1" marL="775461" indent="-387730" defTabSz="1731220">
              <a:spcBef>
                <a:spcPts val="1700"/>
              </a:spcBef>
              <a:defRPr sz="3124"/>
            </a:pPr>
            <a:r>
              <a:t>ReactJS</a:t>
            </a:r>
          </a:p>
          <a:p>
            <a:pPr lvl="1" marL="775461" indent="-387730" defTabSz="1731220">
              <a:spcBef>
                <a:spcPts val="1700"/>
              </a:spcBef>
              <a:defRPr sz="3124"/>
            </a:pPr>
            <a:r>
              <a:t>ExpressJS/NodeJS/Mongo DB</a:t>
            </a:r>
          </a:p>
          <a:p>
            <a:pPr marL="387730" indent="-387730" defTabSz="1731220">
              <a:spcBef>
                <a:spcPts val="1700"/>
              </a:spcBef>
              <a:defRPr sz="3124">
                <a:latin typeface="Canela Text Bold"/>
                <a:ea typeface="Canela Text Bold"/>
                <a:cs typeface="Canela Text Bold"/>
                <a:sym typeface="Canela Text Bold"/>
              </a:defRPr>
            </a:pPr>
            <a:r>
              <a:t>Réalisation du projet</a:t>
            </a:r>
          </a:p>
          <a:p>
            <a:pPr lvl="1" marL="775461" indent="-387730" defTabSz="1731220">
              <a:spcBef>
                <a:spcPts val="1700"/>
              </a:spcBef>
              <a:defRPr sz="3124"/>
            </a:pPr>
            <a:r>
              <a:t>Le front</a:t>
            </a:r>
          </a:p>
          <a:p>
            <a:pPr lvl="1" marL="775461" indent="-387730" defTabSz="1731220">
              <a:spcBef>
                <a:spcPts val="1700"/>
              </a:spcBef>
              <a:defRPr sz="3124"/>
            </a:pPr>
            <a:r>
              <a:t>Le back</a:t>
            </a:r>
          </a:p>
          <a:p>
            <a:pPr lvl="1" marL="775461" indent="-387730" defTabSz="1731220">
              <a:spcBef>
                <a:spcPts val="1700"/>
              </a:spcBef>
              <a:defRPr sz="3124"/>
            </a:pPr>
            <a:r>
              <a:t>Eléments de sécurité</a:t>
            </a:r>
          </a:p>
          <a:p>
            <a:pPr marL="387730" indent="-387730" defTabSz="1731220">
              <a:spcBef>
                <a:spcPts val="1700"/>
              </a:spcBef>
              <a:defRPr sz="3124">
                <a:latin typeface="Canela Text Bold"/>
                <a:ea typeface="Canela Text Bold"/>
                <a:cs typeface="Canela Text Bold"/>
                <a:sym typeface="Canela Text Bold"/>
              </a:defRPr>
            </a:pPr>
            <a:r>
              <a:t>Détails par développeur</a:t>
            </a:r>
          </a:p>
          <a:p>
            <a:pPr lvl="1" marL="775461" indent="-387730" defTabSz="1731220">
              <a:spcBef>
                <a:spcPts val="1700"/>
              </a:spcBef>
              <a:defRPr sz="3124"/>
            </a:pPr>
            <a:r>
              <a:t>Sofian : tâches quotidiennes/long terme : aspect Todo classique et dimension de projet</a:t>
            </a:r>
          </a:p>
          <a:p>
            <a:pPr lvl="1" marL="775461" indent="-387730" defTabSz="1731220">
              <a:spcBef>
                <a:spcPts val="1700"/>
              </a:spcBef>
              <a:defRPr sz="3124"/>
            </a:pPr>
            <a:r>
              <a:t>Deborah : habits trackers et aspect développement personnel</a:t>
            </a:r>
          </a:p>
          <a:p>
            <a:pPr lvl="1" marL="775461" indent="-387730" defTabSz="1731220">
              <a:spcBef>
                <a:spcPts val="1700"/>
              </a:spcBef>
              <a:defRPr sz="3124"/>
            </a:pPr>
            <a:r>
              <a:t>Léo : logique de jeu/challenge (XP, Niveaux, Badges) dimension motivation</a:t>
            </a:r>
          </a:p>
          <a:p>
            <a:pPr marL="387730" indent="-387730" defTabSz="1731220">
              <a:spcBef>
                <a:spcPts val="1700"/>
              </a:spcBef>
              <a:defRPr sz="3124">
                <a:latin typeface="Canela Text Bold"/>
                <a:ea typeface="Canela Text Bold"/>
                <a:cs typeface="Canela Text Bold"/>
                <a:sym typeface="Canela Text Bold"/>
              </a:defRPr>
            </a:pPr>
            <a:r>
              <a:t>Conclusion</a:t>
            </a:r>
          </a:p>
        </p:txBody>
      </p:sp>
      <p:pic>
        <p:nvPicPr>
          <p:cNvPr id="160" name="Capture d’écran 2024-11-12 à 10.32.59.png" descr="Capture d’écran 2024-11-12 à 10.32.59.png"/>
          <p:cNvPicPr>
            <a:picLocks noChangeAspect="1"/>
          </p:cNvPicPr>
          <p:nvPr/>
        </p:nvPicPr>
        <p:blipFill>
          <a:blip r:embed="rId2">
            <a:extLst/>
          </a:blip>
          <a:stretch>
            <a:fillRect/>
          </a:stretch>
        </p:blipFill>
        <p:spPr>
          <a:xfrm>
            <a:off x="19391891" y="2867737"/>
            <a:ext cx="2815500" cy="5030031"/>
          </a:xfrm>
          <a:prstGeom prst="rect">
            <a:avLst/>
          </a:prstGeom>
          <a:ln w="12700">
            <a:miter lim="400000"/>
          </a:ln>
        </p:spPr>
      </p:pic>
      <p:pic>
        <p:nvPicPr>
          <p:cNvPr id="161" name="163-1631775_iphone-x-dark-copy-6-ios-app-design.png.png" descr="163-1631775_iphone-x-dark-copy-6-ios-app-design.png.png"/>
          <p:cNvPicPr>
            <a:picLocks noChangeAspect="1"/>
          </p:cNvPicPr>
          <p:nvPr/>
        </p:nvPicPr>
        <p:blipFill>
          <a:blip r:embed="rId3">
            <a:extLst/>
          </a:blip>
          <a:stretch>
            <a:fillRect/>
          </a:stretch>
        </p:blipFill>
        <p:spPr>
          <a:xfrm>
            <a:off x="18530590" y="1205188"/>
            <a:ext cx="5147539" cy="930233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La logique des tâches quotidienne/long terme (dimension todo/projet)"/>
          <p:cNvSpPr txBox="1"/>
          <p:nvPr>
            <p:ph type="title"/>
          </p:nvPr>
        </p:nvSpPr>
        <p:spPr>
          <a:prstGeom prst="rect">
            <a:avLst/>
          </a:prstGeom>
        </p:spPr>
        <p:txBody>
          <a:bodyPr/>
          <a:lstStyle>
            <a:lvl1pPr defTabSz="1609344">
              <a:defRPr spc="-55" sz="5544"/>
            </a:lvl1pPr>
          </a:lstStyle>
          <a:p>
            <a:pPr/>
            <a:r>
              <a:t>La logique des tâches quotidienne/long terme (dimension todo/projet)</a:t>
            </a:r>
          </a:p>
        </p:txBody>
      </p:sp>
      <p:sp>
        <p:nvSpPr>
          <p:cNvPr id="310" name="Tâches quotidiennes…"/>
          <p:cNvSpPr txBox="1"/>
          <p:nvPr>
            <p:ph type="body" idx="1"/>
          </p:nvPr>
        </p:nvSpPr>
        <p:spPr>
          <a:prstGeom prst="rect">
            <a:avLst/>
          </a:prstGeom>
        </p:spPr>
        <p:txBody>
          <a:bodyPr/>
          <a:lstStyle/>
          <a:p>
            <a:pPr/>
            <a:r>
              <a:t>Tâches quotidiennes</a:t>
            </a:r>
          </a:p>
          <a:p>
            <a:pPr/>
            <a:r>
              <a:t>Tâches liées à un projet</a:t>
            </a:r>
          </a:p>
        </p:txBody>
      </p:sp>
      <p:sp>
        <p:nvSpPr>
          <p:cNvPr id="311" name="Réalisation : Sofia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Sofian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Les habits trackers : dimension développement personnel"/>
          <p:cNvSpPr txBox="1"/>
          <p:nvPr>
            <p:ph type="title"/>
          </p:nvPr>
        </p:nvSpPr>
        <p:spPr>
          <a:prstGeom prst="rect">
            <a:avLst/>
          </a:prstGeom>
        </p:spPr>
        <p:txBody>
          <a:bodyPr/>
          <a:lstStyle>
            <a:lvl1pPr defTabSz="1975104">
              <a:defRPr spc="-68" sz="6804"/>
            </a:lvl1pPr>
          </a:lstStyle>
          <a:p>
            <a:pPr/>
            <a:r>
              <a:t>Les habits trackers : dimension développement personnel</a:t>
            </a:r>
          </a:p>
        </p:txBody>
      </p:sp>
      <p:sp>
        <p:nvSpPr>
          <p:cNvPr id="314" name="Un css différent pour identifier les trackers"/>
          <p:cNvSpPr txBox="1"/>
          <p:nvPr>
            <p:ph type="body" idx="1"/>
          </p:nvPr>
        </p:nvSpPr>
        <p:spPr>
          <a:xfrm>
            <a:off x="1217711" y="4013200"/>
            <a:ext cx="21948578" cy="8483600"/>
          </a:xfrm>
          <a:prstGeom prst="rect">
            <a:avLst/>
          </a:prstGeom>
        </p:spPr>
        <p:txBody>
          <a:bodyPr/>
          <a:lstStyle>
            <a:lvl1pPr marL="0" indent="0">
              <a:buSzTx/>
              <a:buNone/>
              <a:defRPr sz="3600"/>
            </a:lvl1pPr>
          </a:lstStyle>
          <a:p>
            <a:pPr/>
            <a:r>
              <a:t>Un css différent pour identifier les trackers </a:t>
            </a:r>
          </a:p>
        </p:txBody>
      </p:sp>
      <p:sp>
        <p:nvSpPr>
          <p:cNvPr id="315" name="Réalisation : Débora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Déborah</a:t>
            </a:r>
          </a:p>
        </p:txBody>
      </p:sp>
      <p:pic>
        <p:nvPicPr>
          <p:cNvPr id="316" name="Capture d’écran 2024-11-12 à 16.59.58.png" descr="Capture d’écran 2024-11-12 à 16.59.58.png"/>
          <p:cNvPicPr>
            <a:picLocks noChangeAspect="1"/>
          </p:cNvPicPr>
          <p:nvPr/>
        </p:nvPicPr>
        <p:blipFill>
          <a:blip r:embed="rId2">
            <a:extLst/>
          </a:blip>
          <a:stretch>
            <a:fillRect/>
          </a:stretch>
        </p:blipFill>
        <p:spPr>
          <a:xfrm>
            <a:off x="11264212" y="3527501"/>
            <a:ext cx="5319397" cy="9454998"/>
          </a:xfrm>
          <a:prstGeom prst="rect">
            <a:avLst/>
          </a:prstGeom>
          <a:ln w="12700">
            <a:miter lim="400000"/>
          </a:ln>
        </p:spPr>
      </p:pic>
      <p:pic>
        <p:nvPicPr>
          <p:cNvPr id="317" name="Capture d’écran 2024-11-12 à 18.25.11.png" descr="Capture d’écran 2024-11-12 à 18.25.11.png"/>
          <p:cNvPicPr>
            <a:picLocks noChangeAspect="1"/>
          </p:cNvPicPr>
          <p:nvPr/>
        </p:nvPicPr>
        <p:blipFill>
          <a:blip r:embed="rId3">
            <a:extLst/>
          </a:blip>
          <a:stretch>
            <a:fillRect/>
          </a:stretch>
        </p:blipFill>
        <p:spPr>
          <a:xfrm>
            <a:off x="1322582" y="5733501"/>
            <a:ext cx="8681865" cy="5042998"/>
          </a:xfrm>
          <a:prstGeom prst="rect">
            <a:avLst/>
          </a:prstGeom>
          <a:ln w="12700">
            <a:miter lim="400000"/>
          </a:ln>
        </p:spPr>
      </p:pic>
      <p:pic>
        <p:nvPicPr>
          <p:cNvPr id="318" name="Capture d’écran 2024-11-12 à 18.25.42.png" descr="Capture d’écran 2024-11-12 à 18.25.42.png"/>
          <p:cNvPicPr>
            <a:picLocks noChangeAspect="1"/>
          </p:cNvPicPr>
          <p:nvPr/>
        </p:nvPicPr>
        <p:blipFill>
          <a:blip r:embed="rId4">
            <a:extLst/>
          </a:blip>
          <a:stretch>
            <a:fillRect/>
          </a:stretch>
        </p:blipFill>
        <p:spPr>
          <a:xfrm>
            <a:off x="18748541" y="5760364"/>
            <a:ext cx="3949713" cy="6777707"/>
          </a:xfrm>
          <a:prstGeom prst="rect">
            <a:avLst/>
          </a:prstGeom>
          <a:ln w="12700">
            <a:miter lim="400000"/>
          </a:ln>
        </p:spPr>
      </p:pic>
      <p:sp>
        <p:nvSpPr>
          <p:cNvPr id="319" name="travailler la position des éléments"/>
          <p:cNvSpPr txBox="1"/>
          <p:nvPr/>
        </p:nvSpPr>
        <p:spPr>
          <a:xfrm>
            <a:off x="17396873" y="3560272"/>
            <a:ext cx="6653049" cy="16331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3400"/>
            </a:pPr>
          </a:p>
          <a:p>
            <a:pPr>
              <a:defRPr sz="3400"/>
            </a:pPr>
            <a:r>
              <a:t>travailler la position des éléments</a:t>
            </a:r>
          </a:p>
        </p:txBody>
      </p:sp>
      <p:sp>
        <p:nvSpPr>
          <p:cNvPr id="320" name="Flèche"/>
          <p:cNvSpPr/>
          <p:nvPr/>
        </p:nvSpPr>
        <p:spPr>
          <a:xfrm>
            <a:off x="10363541" y="10550750"/>
            <a:ext cx="1056403" cy="989514"/>
          </a:xfrm>
          <a:prstGeom prst="rightArrow">
            <a:avLst>
              <a:gd name="adj1" fmla="val 32000"/>
              <a:gd name="adj2" fmla="val 68326"/>
            </a:avLst>
          </a:prstGeom>
          <a:solidFill>
            <a:schemeClr val="accent5"/>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21" name="Flèche"/>
          <p:cNvSpPr/>
          <p:nvPr/>
        </p:nvSpPr>
        <p:spPr>
          <a:xfrm>
            <a:off x="10363541" y="5264287"/>
            <a:ext cx="1056403" cy="989514"/>
          </a:xfrm>
          <a:prstGeom prst="rightArrow">
            <a:avLst>
              <a:gd name="adj1" fmla="val 32000"/>
              <a:gd name="adj2" fmla="val 68326"/>
            </a:avLst>
          </a:prstGeom>
          <a:solidFill>
            <a:srgbClr val="000000"/>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22" name="Flèche"/>
          <p:cNvSpPr/>
          <p:nvPr/>
        </p:nvSpPr>
        <p:spPr>
          <a:xfrm>
            <a:off x="10363541" y="8300827"/>
            <a:ext cx="1056403" cy="989514"/>
          </a:xfrm>
          <a:prstGeom prst="rightArrow">
            <a:avLst>
              <a:gd name="adj1" fmla="val 32000"/>
              <a:gd name="adj2" fmla="val 68326"/>
            </a:avLst>
          </a:prstGeom>
          <a:solidFill>
            <a:srgbClr val="000000"/>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23" name="Ligne"/>
          <p:cNvSpPr/>
          <p:nvPr/>
        </p:nvSpPr>
        <p:spPr>
          <a:xfrm flipV="1">
            <a:off x="16115926" y="5536428"/>
            <a:ext cx="1576907" cy="4612070"/>
          </a:xfrm>
          <a:prstGeom prst="line">
            <a:avLst/>
          </a:prstGeom>
          <a:ln w="25400">
            <a:solidFill>
              <a:srgbClr val="000000"/>
            </a:solidFill>
            <a:miter lim="400000"/>
            <a:tailEnd type="triangle"/>
          </a:ln>
        </p:spPr>
        <p:txBody>
          <a:bodyPr lIns="50800" tIns="50800" rIns="50800" bIns="50800"/>
          <a:lstStyle/>
          <a:p>
            <a:pPr/>
          </a:p>
        </p:txBody>
      </p:sp>
      <p:sp>
        <p:nvSpPr>
          <p:cNvPr id="324" name="Ovale"/>
          <p:cNvSpPr/>
          <p:nvPr/>
        </p:nvSpPr>
        <p:spPr>
          <a:xfrm>
            <a:off x="14334643" y="10106128"/>
            <a:ext cx="2223410" cy="964114"/>
          </a:xfrm>
          <a:prstGeom prst="ellipse">
            <a:avLst/>
          </a:prstGeom>
          <a:ln w="25400">
            <a:solidFill>
              <a:srgbClr val="FF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25" name="Ovale"/>
          <p:cNvSpPr/>
          <p:nvPr/>
        </p:nvSpPr>
        <p:spPr>
          <a:xfrm>
            <a:off x="19028459" y="8606380"/>
            <a:ext cx="3389876" cy="506746"/>
          </a:xfrm>
          <a:prstGeom prst="ellipse">
            <a:avLst/>
          </a:prstGeom>
          <a:ln w="25400">
            <a:solidFill>
              <a:srgbClr val="FF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26" name="Ovale"/>
          <p:cNvSpPr/>
          <p:nvPr/>
        </p:nvSpPr>
        <p:spPr>
          <a:xfrm>
            <a:off x="18757640" y="6129148"/>
            <a:ext cx="3389876" cy="506746"/>
          </a:xfrm>
          <a:prstGeom prst="ellipse">
            <a:avLst/>
          </a:prstGeom>
          <a:ln w="25400">
            <a:solidFill>
              <a:srgbClr val="FF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Les habits trackers : dimension développement personnel"/>
          <p:cNvSpPr txBox="1"/>
          <p:nvPr>
            <p:ph type="title"/>
          </p:nvPr>
        </p:nvSpPr>
        <p:spPr>
          <a:prstGeom prst="rect">
            <a:avLst/>
          </a:prstGeom>
        </p:spPr>
        <p:txBody>
          <a:bodyPr/>
          <a:lstStyle>
            <a:lvl1pPr defTabSz="1975104">
              <a:defRPr spc="-68" sz="6804"/>
            </a:lvl1pPr>
          </a:lstStyle>
          <a:p>
            <a:pPr/>
            <a:r>
              <a:t>Les habits trackers : dimension développement personnel</a:t>
            </a:r>
          </a:p>
        </p:txBody>
      </p:sp>
      <p:sp>
        <p:nvSpPr>
          <p:cNvPr id="329" name="Habits synchronisés avec l’agenda"/>
          <p:cNvSpPr txBox="1"/>
          <p:nvPr>
            <p:ph type="body" idx="1"/>
          </p:nvPr>
        </p:nvSpPr>
        <p:spPr>
          <a:xfrm>
            <a:off x="1219199" y="3514692"/>
            <a:ext cx="21948578" cy="8982108"/>
          </a:xfrm>
          <a:prstGeom prst="rect">
            <a:avLst/>
          </a:prstGeom>
        </p:spPr>
        <p:txBody>
          <a:bodyPr/>
          <a:lstStyle/>
          <a:p>
            <a:pPr/>
            <a:r>
              <a:t>Habits synchronisés avec l’agenda</a:t>
            </a:r>
          </a:p>
        </p:txBody>
      </p:sp>
      <p:sp>
        <p:nvSpPr>
          <p:cNvPr id="330" name="Réalisation : Débora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Déborah</a:t>
            </a:r>
          </a:p>
        </p:txBody>
      </p:sp>
      <p:sp>
        <p:nvSpPr>
          <p:cNvPr id="331" name="Flèche"/>
          <p:cNvSpPr/>
          <p:nvPr/>
        </p:nvSpPr>
        <p:spPr>
          <a:xfrm>
            <a:off x="7408451" y="8322897"/>
            <a:ext cx="1056403" cy="989514"/>
          </a:xfrm>
          <a:prstGeom prst="rightArrow">
            <a:avLst>
              <a:gd name="adj1" fmla="val 32000"/>
              <a:gd name="adj2" fmla="val 68326"/>
            </a:avLst>
          </a:prstGeom>
          <a:solidFill>
            <a:srgbClr val="000000"/>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pic>
        <p:nvPicPr>
          <p:cNvPr id="332" name="Capture d’écran 2024-11-12 à 18.44.08.png" descr="Capture d’écran 2024-11-12 à 18.44.08.png"/>
          <p:cNvPicPr>
            <a:picLocks noChangeAspect="1"/>
          </p:cNvPicPr>
          <p:nvPr/>
        </p:nvPicPr>
        <p:blipFill>
          <a:blip r:embed="rId2">
            <a:extLst/>
          </a:blip>
          <a:stretch>
            <a:fillRect/>
          </a:stretch>
        </p:blipFill>
        <p:spPr>
          <a:xfrm>
            <a:off x="1798865" y="5121194"/>
            <a:ext cx="4492627" cy="7985448"/>
          </a:xfrm>
          <a:prstGeom prst="rect">
            <a:avLst/>
          </a:prstGeom>
          <a:ln w="12700">
            <a:miter lim="400000"/>
          </a:ln>
        </p:spPr>
      </p:pic>
      <p:pic>
        <p:nvPicPr>
          <p:cNvPr id="333" name="Capture d’écran 2024-11-12 à 18.44.38.png" descr="Capture d’écran 2024-11-12 à 18.44.38.png"/>
          <p:cNvPicPr>
            <a:picLocks noChangeAspect="1"/>
          </p:cNvPicPr>
          <p:nvPr/>
        </p:nvPicPr>
        <p:blipFill>
          <a:blip r:embed="rId3">
            <a:extLst/>
          </a:blip>
          <a:stretch>
            <a:fillRect/>
          </a:stretch>
        </p:blipFill>
        <p:spPr>
          <a:xfrm>
            <a:off x="9859446" y="4673145"/>
            <a:ext cx="4665108" cy="8289018"/>
          </a:xfrm>
          <a:prstGeom prst="rect">
            <a:avLst/>
          </a:prstGeom>
          <a:ln w="12700">
            <a:miter lim="400000"/>
          </a:ln>
        </p:spPr>
      </p:pic>
      <p:pic>
        <p:nvPicPr>
          <p:cNvPr id="334" name="Capture d’écran 2024-11-12 à 18.45.09.png" descr="Capture d’écran 2024-11-12 à 18.45.09.png"/>
          <p:cNvPicPr>
            <a:picLocks noChangeAspect="1"/>
          </p:cNvPicPr>
          <p:nvPr/>
        </p:nvPicPr>
        <p:blipFill>
          <a:blip r:embed="rId4">
            <a:extLst/>
          </a:blip>
          <a:stretch>
            <a:fillRect/>
          </a:stretch>
        </p:blipFill>
        <p:spPr>
          <a:xfrm>
            <a:off x="17596037" y="4614180"/>
            <a:ext cx="4716093" cy="8406948"/>
          </a:xfrm>
          <a:prstGeom prst="rect">
            <a:avLst/>
          </a:prstGeom>
          <a:ln w="12700">
            <a:miter lim="400000"/>
          </a:ln>
        </p:spPr>
      </p:pic>
      <p:sp>
        <p:nvSpPr>
          <p:cNvPr id="335" name="Flèche"/>
          <p:cNvSpPr/>
          <p:nvPr/>
        </p:nvSpPr>
        <p:spPr>
          <a:xfrm>
            <a:off x="15635414" y="8043414"/>
            <a:ext cx="1056403" cy="989515"/>
          </a:xfrm>
          <a:prstGeom prst="rightArrow">
            <a:avLst>
              <a:gd name="adj1" fmla="val 32000"/>
              <a:gd name="adj2" fmla="val 68326"/>
            </a:avLst>
          </a:prstGeom>
          <a:solidFill>
            <a:srgbClr val="000000"/>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Les habits trackers : dimension développement personnel"/>
          <p:cNvSpPr txBox="1"/>
          <p:nvPr>
            <p:ph type="title"/>
          </p:nvPr>
        </p:nvSpPr>
        <p:spPr>
          <a:prstGeom prst="rect">
            <a:avLst/>
          </a:prstGeom>
        </p:spPr>
        <p:txBody>
          <a:bodyPr/>
          <a:lstStyle>
            <a:lvl1pPr defTabSz="1975104">
              <a:defRPr spc="-68" sz="6804"/>
            </a:lvl1pPr>
          </a:lstStyle>
          <a:p>
            <a:pPr/>
            <a:r>
              <a:t>Les habits trackers : dimension développement personnel</a:t>
            </a:r>
          </a:p>
        </p:txBody>
      </p:sp>
      <p:sp>
        <p:nvSpPr>
          <p:cNvPr id="338" name="Habits synchronisés avec l’agenda (code de la page agenda)"/>
          <p:cNvSpPr txBox="1"/>
          <p:nvPr>
            <p:ph type="body" idx="1"/>
          </p:nvPr>
        </p:nvSpPr>
        <p:spPr>
          <a:xfrm>
            <a:off x="1219200" y="3514692"/>
            <a:ext cx="21948577" cy="8982108"/>
          </a:xfrm>
          <a:prstGeom prst="rect">
            <a:avLst/>
          </a:prstGeom>
        </p:spPr>
        <p:txBody>
          <a:bodyPr/>
          <a:lstStyle/>
          <a:p>
            <a:pPr/>
            <a:r>
              <a:t>Habits synchronisés avec l’agenda (code de la page agenda)</a:t>
            </a:r>
          </a:p>
        </p:txBody>
      </p:sp>
      <p:sp>
        <p:nvSpPr>
          <p:cNvPr id="339" name="Réalisation : Débora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Déborah</a:t>
            </a:r>
          </a:p>
        </p:txBody>
      </p:sp>
      <p:pic>
        <p:nvPicPr>
          <p:cNvPr id="340" name="Capture d’écran 2024-11-12 à 18.48.56.png" descr="Capture d’écran 2024-11-12 à 18.48.56.png"/>
          <p:cNvPicPr>
            <a:picLocks noChangeAspect="1"/>
          </p:cNvPicPr>
          <p:nvPr/>
        </p:nvPicPr>
        <p:blipFill>
          <a:blip r:embed="rId2">
            <a:extLst/>
          </a:blip>
          <a:stretch>
            <a:fillRect/>
          </a:stretch>
        </p:blipFill>
        <p:spPr>
          <a:xfrm>
            <a:off x="1176281" y="4660548"/>
            <a:ext cx="9981360" cy="7852770"/>
          </a:xfrm>
          <a:prstGeom prst="rect">
            <a:avLst/>
          </a:prstGeom>
          <a:ln w="12700">
            <a:miter lim="400000"/>
          </a:ln>
        </p:spPr>
      </p:pic>
      <p:pic>
        <p:nvPicPr>
          <p:cNvPr id="341" name="Capture d’écran 2024-11-12 à 18.56.15.png" descr="Capture d’écran 2024-11-12 à 18.56.15.png"/>
          <p:cNvPicPr>
            <a:picLocks noChangeAspect="1"/>
          </p:cNvPicPr>
          <p:nvPr/>
        </p:nvPicPr>
        <p:blipFill>
          <a:blip r:embed="rId3">
            <a:extLst/>
          </a:blip>
          <a:stretch>
            <a:fillRect/>
          </a:stretch>
        </p:blipFill>
        <p:spPr>
          <a:xfrm>
            <a:off x="11570189" y="4692436"/>
            <a:ext cx="12473818" cy="778899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Les habits trackers : dimension développement personnel"/>
          <p:cNvSpPr txBox="1"/>
          <p:nvPr>
            <p:ph type="title"/>
          </p:nvPr>
        </p:nvSpPr>
        <p:spPr>
          <a:prstGeom prst="rect">
            <a:avLst/>
          </a:prstGeom>
        </p:spPr>
        <p:txBody>
          <a:bodyPr/>
          <a:lstStyle>
            <a:lvl1pPr defTabSz="1975104">
              <a:defRPr spc="-68" sz="6804"/>
            </a:lvl1pPr>
          </a:lstStyle>
          <a:p>
            <a:pPr/>
            <a:r>
              <a:t>Les habits trackers : dimension développement personnel</a:t>
            </a:r>
          </a:p>
        </p:txBody>
      </p:sp>
      <p:sp>
        <p:nvSpPr>
          <p:cNvPr id="344" name="Logique validate/update/delete : trois logiques différentes"/>
          <p:cNvSpPr txBox="1"/>
          <p:nvPr>
            <p:ph type="body" idx="1"/>
          </p:nvPr>
        </p:nvSpPr>
        <p:spPr>
          <a:prstGeom prst="rect">
            <a:avLst/>
          </a:prstGeom>
        </p:spPr>
        <p:txBody>
          <a:bodyPr/>
          <a:lstStyle/>
          <a:p>
            <a:pPr/>
            <a:r>
              <a:t>Logique validate/update/delete : trois logiques différentes</a:t>
            </a:r>
          </a:p>
        </p:txBody>
      </p:sp>
      <p:sp>
        <p:nvSpPr>
          <p:cNvPr id="345" name="Réalisation : Débora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Déborah</a:t>
            </a:r>
          </a:p>
        </p:txBody>
      </p:sp>
      <p:pic>
        <p:nvPicPr>
          <p:cNvPr id="346" name="Capture d’écran 2024-11-12 à 17.01.41.png" descr="Capture d’écran 2024-11-12 à 17.01.41.png"/>
          <p:cNvPicPr>
            <a:picLocks noChangeAspect="1"/>
          </p:cNvPicPr>
          <p:nvPr/>
        </p:nvPicPr>
        <p:blipFill>
          <a:blip r:embed="rId2">
            <a:extLst/>
          </a:blip>
          <a:stretch>
            <a:fillRect/>
          </a:stretch>
        </p:blipFill>
        <p:spPr>
          <a:xfrm>
            <a:off x="1023792" y="5848349"/>
            <a:ext cx="5497906" cy="2801819"/>
          </a:xfrm>
          <a:prstGeom prst="rect">
            <a:avLst/>
          </a:prstGeom>
          <a:ln w="12700">
            <a:miter lim="400000"/>
          </a:ln>
        </p:spPr>
      </p:pic>
      <p:pic>
        <p:nvPicPr>
          <p:cNvPr id="347" name="Capture d’écran 2024-11-12 à 17.04.41.png" descr="Capture d’écran 2024-11-12 à 17.04.41.png"/>
          <p:cNvPicPr>
            <a:picLocks noChangeAspect="1"/>
          </p:cNvPicPr>
          <p:nvPr/>
        </p:nvPicPr>
        <p:blipFill>
          <a:blip r:embed="rId3">
            <a:extLst/>
          </a:blip>
          <a:stretch>
            <a:fillRect/>
          </a:stretch>
        </p:blipFill>
        <p:spPr>
          <a:xfrm>
            <a:off x="6347445" y="11281256"/>
            <a:ext cx="7617310" cy="1954443"/>
          </a:xfrm>
          <a:prstGeom prst="rect">
            <a:avLst/>
          </a:prstGeom>
          <a:ln w="12700">
            <a:miter lim="400000"/>
          </a:ln>
        </p:spPr>
      </p:pic>
      <p:pic>
        <p:nvPicPr>
          <p:cNvPr id="348" name="Capture d’écran 2024-11-12 à 19.01.03.png" descr="Capture d’écran 2024-11-12 à 19.01.03.png"/>
          <p:cNvPicPr>
            <a:picLocks noChangeAspect="1"/>
          </p:cNvPicPr>
          <p:nvPr/>
        </p:nvPicPr>
        <p:blipFill>
          <a:blip r:embed="rId4">
            <a:extLst/>
          </a:blip>
          <a:stretch>
            <a:fillRect/>
          </a:stretch>
        </p:blipFill>
        <p:spPr>
          <a:xfrm>
            <a:off x="10859602" y="5322837"/>
            <a:ext cx="2664796" cy="4719390"/>
          </a:xfrm>
          <a:prstGeom prst="rect">
            <a:avLst/>
          </a:prstGeom>
          <a:ln w="12700">
            <a:miter lim="400000"/>
          </a:ln>
        </p:spPr>
      </p:pic>
      <p:pic>
        <p:nvPicPr>
          <p:cNvPr id="349" name="Capture d’écran 2024-11-12 à 19.02.07.png" descr="Capture d’écran 2024-11-12 à 19.02.07.png"/>
          <p:cNvPicPr>
            <a:picLocks noChangeAspect="1"/>
          </p:cNvPicPr>
          <p:nvPr/>
        </p:nvPicPr>
        <p:blipFill>
          <a:blip r:embed="rId5">
            <a:extLst/>
          </a:blip>
          <a:stretch>
            <a:fillRect/>
          </a:stretch>
        </p:blipFill>
        <p:spPr>
          <a:xfrm>
            <a:off x="16546874" y="3817636"/>
            <a:ext cx="7617310" cy="3331372"/>
          </a:xfrm>
          <a:prstGeom prst="rect">
            <a:avLst/>
          </a:prstGeom>
          <a:ln w="12700">
            <a:miter lim="400000"/>
          </a:ln>
        </p:spPr>
      </p:pic>
      <p:pic>
        <p:nvPicPr>
          <p:cNvPr id="350" name="Capture d’écran 2024-11-12 à 19.02.41.png" descr="Capture d’écran 2024-11-12 à 19.02.41.png"/>
          <p:cNvPicPr>
            <a:picLocks noChangeAspect="1"/>
          </p:cNvPicPr>
          <p:nvPr/>
        </p:nvPicPr>
        <p:blipFill>
          <a:blip r:embed="rId6">
            <a:extLst/>
          </a:blip>
          <a:stretch>
            <a:fillRect/>
          </a:stretch>
        </p:blipFill>
        <p:spPr>
          <a:xfrm>
            <a:off x="16249457" y="8614872"/>
            <a:ext cx="8209419" cy="3017859"/>
          </a:xfrm>
          <a:prstGeom prst="rect">
            <a:avLst/>
          </a:prstGeom>
          <a:ln w="12700">
            <a:miter lim="400000"/>
          </a:ln>
        </p:spPr>
      </p:pic>
      <p:sp>
        <p:nvSpPr>
          <p:cNvPr id="351" name="Ligne"/>
          <p:cNvSpPr/>
          <p:nvPr/>
        </p:nvSpPr>
        <p:spPr>
          <a:xfrm flipH="1" flipV="1">
            <a:off x="6829839" y="8359489"/>
            <a:ext cx="4807097" cy="3006991"/>
          </a:xfrm>
          <a:prstGeom prst="line">
            <a:avLst/>
          </a:prstGeom>
          <a:ln w="25400">
            <a:solidFill>
              <a:srgbClr val="000000"/>
            </a:solidFill>
            <a:miter lim="400000"/>
            <a:tailEnd type="triangle"/>
          </a:ln>
        </p:spPr>
        <p:txBody>
          <a:bodyPr lIns="50800" tIns="50800" rIns="50800" bIns="50800"/>
          <a:lstStyle/>
          <a:p>
            <a:pPr/>
          </a:p>
        </p:txBody>
      </p:sp>
      <p:sp>
        <p:nvSpPr>
          <p:cNvPr id="352" name="+ Au rafraichissement de la page dans l’appli"/>
          <p:cNvSpPr txBox="1"/>
          <p:nvPr/>
        </p:nvSpPr>
        <p:spPr>
          <a:xfrm>
            <a:off x="16483413" y="11923832"/>
            <a:ext cx="7828789"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 Au rafraichissement de la page dans l’appli </a:t>
            </a:r>
          </a:p>
        </p:txBody>
      </p:sp>
      <p:sp>
        <p:nvSpPr>
          <p:cNvPr id="353" name="Ligne"/>
          <p:cNvSpPr/>
          <p:nvPr/>
        </p:nvSpPr>
        <p:spPr>
          <a:xfrm flipV="1">
            <a:off x="12645153" y="9407309"/>
            <a:ext cx="1" cy="1727201"/>
          </a:xfrm>
          <a:prstGeom prst="line">
            <a:avLst/>
          </a:prstGeom>
          <a:ln w="25400">
            <a:solidFill>
              <a:srgbClr val="000000"/>
            </a:solidFill>
            <a:miter lim="400000"/>
            <a:tailEnd type="triangle"/>
          </a:ln>
        </p:spPr>
        <p:txBody>
          <a:bodyPr lIns="50800" tIns="50800" rIns="50800" bIns="50800"/>
          <a:lstStyle/>
          <a:p>
            <a:pPr/>
          </a:p>
        </p:txBody>
      </p:sp>
      <p:sp>
        <p:nvSpPr>
          <p:cNvPr id="354" name="Ligne"/>
          <p:cNvSpPr/>
          <p:nvPr/>
        </p:nvSpPr>
        <p:spPr>
          <a:xfrm flipV="1">
            <a:off x="13655783" y="5642359"/>
            <a:ext cx="2770212" cy="5702762"/>
          </a:xfrm>
          <a:prstGeom prst="line">
            <a:avLst/>
          </a:prstGeom>
          <a:ln w="25400">
            <a:solidFill>
              <a:srgbClr val="000000"/>
            </a:solidFill>
            <a:miter lim="400000"/>
            <a:tailEnd type="triangle"/>
          </a:ln>
        </p:spPr>
        <p:txBody>
          <a:bodyPr lIns="50800" tIns="50800" rIns="50800" bIns="50800"/>
          <a:lstStyle/>
          <a:p>
            <a:pPr/>
          </a:p>
        </p:txBody>
      </p:sp>
      <p:sp>
        <p:nvSpPr>
          <p:cNvPr id="355" name="1) validate"/>
          <p:cNvSpPr txBox="1"/>
          <p:nvPr/>
        </p:nvSpPr>
        <p:spPr>
          <a:xfrm>
            <a:off x="7568057" y="9936264"/>
            <a:ext cx="1815085"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1) validate</a:t>
            </a:r>
          </a:p>
        </p:txBody>
      </p:sp>
      <p:sp>
        <p:nvSpPr>
          <p:cNvPr id="356" name="2) update"/>
          <p:cNvSpPr txBox="1"/>
          <p:nvPr/>
        </p:nvSpPr>
        <p:spPr>
          <a:xfrm>
            <a:off x="10685566" y="9398038"/>
            <a:ext cx="1732408"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2) update</a:t>
            </a:r>
          </a:p>
        </p:txBody>
      </p:sp>
      <p:sp>
        <p:nvSpPr>
          <p:cNvPr id="357" name="3) delete"/>
          <p:cNvSpPr txBox="1"/>
          <p:nvPr/>
        </p:nvSpPr>
        <p:spPr>
          <a:xfrm>
            <a:off x="14248621" y="6342481"/>
            <a:ext cx="1574674"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3) delete</a:t>
            </a:r>
          </a:p>
        </p:txBody>
      </p:sp>
      <p:sp>
        <p:nvSpPr>
          <p:cNvPr id="358" name="Ligne"/>
          <p:cNvSpPr/>
          <p:nvPr/>
        </p:nvSpPr>
        <p:spPr>
          <a:xfrm>
            <a:off x="18589046" y="7352890"/>
            <a:ext cx="1" cy="1058101"/>
          </a:xfrm>
          <a:prstGeom prst="line">
            <a:avLst/>
          </a:prstGeom>
          <a:ln w="25400">
            <a:solidFill>
              <a:srgbClr val="000000"/>
            </a:solidFill>
            <a:miter lim="400000"/>
            <a:tailEnd type="triangle"/>
          </a:ln>
        </p:spPr>
        <p:txBody>
          <a:bodyPr lIns="50800" tIns="50800" rIns="50800" bIns="50800"/>
          <a:lstStyle/>
          <a:p>
            <a:pPr/>
          </a:p>
        </p:txBody>
      </p:sp>
      <p:sp>
        <p:nvSpPr>
          <p:cNvPr id="359" name="Ovale"/>
          <p:cNvSpPr/>
          <p:nvPr/>
        </p:nvSpPr>
        <p:spPr>
          <a:xfrm>
            <a:off x="17806633" y="10156898"/>
            <a:ext cx="1090504" cy="1582230"/>
          </a:xfrm>
          <a:prstGeom prst="ellipse">
            <a:avLst/>
          </a:prstGeom>
          <a:ln w="25400">
            <a:solidFill>
              <a:srgbClr val="FF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60" name="Ovale"/>
          <p:cNvSpPr/>
          <p:nvPr/>
        </p:nvSpPr>
        <p:spPr>
          <a:xfrm>
            <a:off x="18043794" y="5420356"/>
            <a:ext cx="1090504" cy="1582229"/>
          </a:xfrm>
          <a:prstGeom prst="ellipse">
            <a:avLst/>
          </a:prstGeom>
          <a:ln w="25400">
            <a:solidFill>
              <a:srgbClr val="FF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Les habits trackers : dimension développement personnel"/>
          <p:cNvSpPr txBox="1"/>
          <p:nvPr>
            <p:ph type="title"/>
          </p:nvPr>
        </p:nvSpPr>
        <p:spPr>
          <a:prstGeom prst="rect">
            <a:avLst/>
          </a:prstGeom>
        </p:spPr>
        <p:txBody>
          <a:bodyPr/>
          <a:lstStyle>
            <a:lvl1pPr defTabSz="1975104">
              <a:defRPr spc="-68" sz="6804"/>
            </a:lvl1pPr>
          </a:lstStyle>
          <a:p>
            <a:pPr/>
            <a:r>
              <a:t>Les habits trackers : dimension développement personnel</a:t>
            </a:r>
          </a:p>
        </p:txBody>
      </p:sp>
      <p:sp>
        <p:nvSpPr>
          <p:cNvPr id="363" name="Réalisation : Débora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Déborah</a:t>
            </a:r>
          </a:p>
        </p:txBody>
      </p:sp>
      <p:sp>
        <p:nvSpPr>
          <p:cNvPr id="364" name="Détail du code pour la logique validate (code du composant Habits Trackers)"/>
          <p:cNvSpPr txBox="1"/>
          <p:nvPr>
            <p:ph type="body" idx="1"/>
          </p:nvPr>
        </p:nvSpPr>
        <p:spPr>
          <a:xfrm>
            <a:off x="1219199" y="3362728"/>
            <a:ext cx="21948578" cy="9134072"/>
          </a:xfrm>
          <a:prstGeom prst="rect">
            <a:avLst/>
          </a:prstGeom>
        </p:spPr>
        <p:txBody>
          <a:bodyPr/>
          <a:lstStyle/>
          <a:p>
            <a:pPr/>
            <a:r>
              <a:t>Détail du code pour la logique validate (code du composant Habits Trackers)</a:t>
            </a:r>
          </a:p>
        </p:txBody>
      </p:sp>
      <p:pic>
        <p:nvPicPr>
          <p:cNvPr id="365" name="Capture d’écran 2024-11-12 à 19.19.05.png" descr="Capture d’écran 2024-11-12 à 19.19.05.png"/>
          <p:cNvPicPr>
            <a:picLocks noChangeAspect="1"/>
          </p:cNvPicPr>
          <p:nvPr/>
        </p:nvPicPr>
        <p:blipFill>
          <a:blip r:embed="rId2">
            <a:extLst/>
          </a:blip>
          <a:stretch>
            <a:fillRect/>
          </a:stretch>
        </p:blipFill>
        <p:spPr>
          <a:xfrm>
            <a:off x="627365" y="4443079"/>
            <a:ext cx="11530995" cy="6280713"/>
          </a:xfrm>
          <a:prstGeom prst="rect">
            <a:avLst/>
          </a:prstGeom>
          <a:ln w="12700">
            <a:miter lim="400000"/>
          </a:ln>
        </p:spPr>
      </p:pic>
      <p:pic>
        <p:nvPicPr>
          <p:cNvPr id="366" name="Capture d’écran 2024-11-12 à 19.19.54.png" descr="Capture d’écran 2024-11-12 à 19.19.54.png"/>
          <p:cNvPicPr>
            <a:picLocks noChangeAspect="1"/>
          </p:cNvPicPr>
          <p:nvPr/>
        </p:nvPicPr>
        <p:blipFill>
          <a:blip r:embed="rId3">
            <a:extLst/>
          </a:blip>
          <a:stretch>
            <a:fillRect/>
          </a:stretch>
        </p:blipFill>
        <p:spPr>
          <a:xfrm>
            <a:off x="9649238" y="5652755"/>
            <a:ext cx="14262101" cy="6616701"/>
          </a:xfrm>
          <a:prstGeom prst="rect">
            <a:avLst/>
          </a:prstGeom>
          <a:ln w="12700">
            <a:miter lim="400000"/>
          </a:ln>
        </p:spPr>
      </p:pic>
      <p:sp>
        <p:nvSpPr>
          <p:cNvPr id="367" name="Flèche"/>
          <p:cNvSpPr/>
          <p:nvPr/>
        </p:nvSpPr>
        <p:spPr>
          <a:xfrm>
            <a:off x="9350092" y="7315408"/>
            <a:ext cx="1062389" cy="536056"/>
          </a:xfrm>
          <a:prstGeom prst="rightArrow">
            <a:avLst>
              <a:gd name="adj1" fmla="val 32000"/>
              <a:gd name="adj2" fmla="val 137119"/>
            </a:avLst>
          </a:prstGeom>
          <a:solidFill>
            <a:schemeClr val="accent5"/>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368" name="Flèche"/>
          <p:cNvSpPr/>
          <p:nvPr/>
        </p:nvSpPr>
        <p:spPr>
          <a:xfrm>
            <a:off x="9079272" y="9150691"/>
            <a:ext cx="1062389" cy="536057"/>
          </a:xfrm>
          <a:prstGeom prst="rightArrow">
            <a:avLst>
              <a:gd name="adj1" fmla="val 32000"/>
              <a:gd name="adj2" fmla="val 137119"/>
            </a:avLst>
          </a:prstGeom>
          <a:solidFill>
            <a:schemeClr val="accent5"/>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pic>
        <p:nvPicPr>
          <p:cNvPr id="369" name="Capture d’écran 2024-11-12 à 19.27.33.png" descr="Capture d’écran 2024-11-12 à 19.27.33.png"/>
          <p:cNvPicPr>
            <a:picLocks noChangeAspect="1"/>
          </p:cNvPicPr>
          <p:nvPr/>
        </p:nvPicPr>
        <p:blipFill>
          <a:blip r:embed="rId4">
            <a:extLst/>
          </a:blip>
          <a:stretch>
            <a:fillRect/>
          </a:stretch>
        </p:blipFill>
        <p:spPr>
          <a:xfrm>
            <a:off x="1468815" y="10797508"/>
            <a:ext cx="7789931" cy="224949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Léo Logique de jeu/challenge (XP, Niveaux, Badges) dimension motivation"/>
          <p:cNvSpPr txBox="1"/>
          <p:nvPr>
            <p:ph type="title"/>
          </p:nvPr>
        </p:nvSpPr>
        <p:spPr>
          <a:prstGeom prst="rect">
            <a:avLst/>
          </a:prstGeom>
        </p:spPr>
        <p:txBody>
          <a:bodyPr/>
          <a:lstStyle>
            <a:lvl1pPr defTabSz="1536191">
              <a:defRPr spc="-52" sz="5292"/>
            </a:lvl1pPr>
          </a:lstStyle>
          <a:p>
            <a:pPr/>
            <a:r>
              <a:t>Léo Logique de jeu/challenge (XP, Niveaux, Badges) dimension motivation</a:t>
            </a:r>
          </a:p>
        </p:txBody>
      </p:sp>
      <p:sp>
        <p:nvSpPr>
          <p:cNvPr id="372" name="Profil utilisateur avec XP, Niveaux, Badges"/>
          <p:cNvSpPr txBox="1"/>
          <p:nvPr>
            <p:ph type="body" idx="1"/>
          </p:nvPr>
        </p:nvSpPr>
        <p:spPr>
          <a:xfrm>
            <a:off x="1217711" y="3217560"/>
            <a:ext cx="21948578" cy="9846240"/>
          </a:xfrm>
          <a:prstGeom prst="rect">
            <a:avLst/>
          </a:prstGeom>
        </p:spPr>
        <p:txBody>
          <a:bodyPr/>
          <a:lstStyle/>
          <a:p>
            <a:pPr/>
            <a:r>
              <a:t>Profil utilisateur avec XP, Niveaux, Badges</a:t>
            </a:r>
          </a:p>
        </p:txBody>
      </p:sp>
      <p:sp>
        <p:nvSpPr>
          <p:cNvPr id="373" name="Réalisation : Léo"/>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Léo</a:t>
            </a:r>
          </a:p>
        </p:txBody>
      </p:sp>
      <p:pic>
        <p:nvPicPr>
          <p:cNvPr id="374" name="profil-2.png" descr="profil-2.png"/>
          <p:cNvPicPr>
            <a:picLocks noChangeAspect="1"/>
          </p:cNvPicPr>
          <p:nvPr/>
        </p:nvPicPr>
        <p:blipFill>
          <a:blip r:embed="rId2">
            <a:extLst/>
          </a:blip>
          <a:stretch>
            <a:fillRect/>
          </a:stretch>
        </p:blipFill>
        <p:spPr>
          <a:xfrm>
            <a:off x="1535987" y="4456601"/>
            <a:ext cx="4310479" cy="7368158"/>
          </a:xfrm>
          <a:prstGeom prst="rect">
            <a:avLst/>
          </a:prstGeom>
          <a:ln w="12700">
            <a:miter lim="400000"/>
          </a:ln>
        </p:spPr>
      </p:pic>
      <p:pic>
        <p:nvPicPr>
          <p:cNvPr id="375" name="code xp.png" descr="code xp.png"/>
          <p:cNvPicPr>
            <a:picLocks noChangeAspect="1"/>
          </p:cNvPicPr>
          <p:nvPr/>
        </p:nvPicPr>
        <p:blipFill>
          <a:blip r:embed="rId3">
            <a:extLst/>
          </a:blip>
          <a:stretch>
            <a:fillRect/>
          </a:stretch>
        </p:blipFill>
        <p:spPr>
          <a:xfrm>
            <a:off x="14855655" y="3040501"/>
            <a:ext cx="8792605" cy="7634998"/>
          </a:xfrm>
          <a:prstGeom prst="rect">
            <a:avLst/>
          </a:prstGeom>
          <a:ln w="12700">
            <a:miter lim="400000"/>
          </a:ln>
        </p:spPr>
      </p:pic>
      <p:sp>
        <p:nvSpPr>
          <p:cNvPr id="376" name="Ligne"/>
          <p:cNvSpPr/>
          <p:nvPr/>
        </p:nvSpPr>
        <p:spPr>
          <a:xfrm>
            <a:off x="6551460" y="9174714"/>
            <a:ext cx="7387198" cy="1"/>
          </a:xfrm>
          <a:prstGeom prst="line">
            <a:avLst/>
          </a:prstGeom>
          <a:ln w="25400">
            <a:solidFill>
              <a:srgbClr val="000000"/>
            </a:solidFill>
            <a:miter lim="400000"/>
            <a:tailEnd type="triangle"/>
          </a:ln>
        </p:spPr>
        <p:txBody>
          <a:bodyPr lIns="50800" tIns="50800" rIns="50800" bIns="50800"/>
          <a:lstStyle/>
          <a:p>
            <a:pPr/>
          </a:p>
        </p:txBody>
      </p:sp>
      <p:sp>
        <p:nvSpPr>
          <p:cNvPr id="377" name="Code expérience"/>
          <p:cNvSpPr txBox="1"/>
          <p:nvPr/>
        </p:nvSpPr>
        <p:spPr>
          <a:xfrm>
            <a:off x="8593120" y="7673574"/>
            <a:ext cx="4405885"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Code expérience</a:t>
            </a:r>
          </a:p>
        </p:txBody>
      </p:sp>
      <p:sp>
        <p:nvSpPr>
          <p:cNvPr id="378" name="Logique de progression :…"/>
          <p:cNvSpPr txBox="1"/>
          <p:nvPr/>
        </p:nvSpPr>
        <p:spPr>
          <a:xfrm>
            <a:off x="6247931" y="10248791"/>
            <a:ext cx="17382669" cy="26586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2300"/>
            </a:pPr>
            <a:r>
              <a:t>Logique de progression :</a:t>
            </a:r>
          </a:p>
          <a:p>
            <a:pPr>
              <a:defRPr sz="2300"/>
            </a:pPr>
            <a:r>
              <a:t>L'utilisateur possède des projets qu'il a pu créer avec un certain nombre de tâches à réaliser.</a:t>
            </a:r>
          </a:p>
          <a:p>
            <a:pPr>
              <a:defRPr sz="2300"/>
            </a:pPr>
            <a:r>
              <a:t>Quand l'utilisateur complète un de ses projets, il rapporte 50 points d'expériences</a:t>
            </a:r>
          </a:p>
          <a:p>
            <a:pPr>
              <a:defRPr sz="2300"/>
            </a:pPr>
            <a:r>
              <a:t>Quand l'utilisateur atteint les 100 points d'expériences il passe au niveau supérieur et obtient un badge qui correspond à son niveau</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Léo Logique de jeu/challenge (XP, Niveaux, Badges) dimension motivation"/>
          <p:cNvSpPr txBox="1"/>
          <p:nvPr>
            <p:ph type="title"/>
          </p:nvPr>
        </p:nvSpPr>
        <p:spPr>
          <a:prstGeom prst="rect">
            <a:avLst/>
          </a:prstGeom>
        </p:spPr>
        <p:txBody>
          <a:bodyPr/>
          <a:lstStyle>
            <a:lvl1pPr defTabSz="1536191">
              <a:defRPr spc="-52" sz="5292"/>
            </a:lvl1pPr>
          </a:lstStyle>
          <a:p>
            <a:pPr/>
            <a:r>
              <a:t>Léo Logique de jeu/challenge (XP, Niveaux, Badges) dimension motivation</a:t>
            </a:r>
          </a:p>
        </p:txBody>
      </p:sp>
      <p:sp>
        <p:nvSpPr>
          <p:cNvPr id="381" name="Texte de puce de diapositive"/>
          <p:cNvSpPr txBox="1"/>
          <p:nvPr>
            <p:ph type="body" idx="1"/>
          </p:nvPr>
        </p:nvSpPr>
        <p:spPr>
          <a:prstGeom prst="rect">
            <a:avLst/>
          </a:prstGeom>
        </p:spPr>
        <p:txBody>
          <a:bodyPr/>
          <a:lstStyle/>
          <a:p>
            <a:pPr marL="218440" indent="-218440" defTabSz="975335">
              <a:spcBef>
                <a:spcPts val="900"/>
              </a:spcBef>
              <a:defRPr sz="1760"/>
            </a:pPr>
          </a:p>
          <a:p>
            <a:pPr marL="218440" indent="-218440" defTabSz="975335">
              <a:spcBef>
                <a:spcPts val="900"/>
              </a:spcBef>
              <a:defRPr sz="1760"/>
            </a:pPr>
          </a:p>
        </p:txBody>
      </p:sp>
      <p:sp>
        <p:nvSpPr>
          <p:cNvPr id="382" name="Profil utilisateur avec XP, Niveaux, Badges"/>
          <p:cNvSpPr txBox="1"/>
          <p:nvPr/>
        </p:nvSpPr>
        <p:spPr>
          <a:xfrm>
            <a:off x="1219199" y="4013200"/>
            <a:ext cx="21685392" cy="83818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6100" indent="-546100">
              <a:buSzPct val="150000"/>
              <a:buChar char="•"/>
            </a:lvl1pPr>
          </a:lstStyle>
          <a:p>
            <a:pPr/>
            <a:r>
              <a:t>Profil utilisateur avec XP, Niveaux, Badges</a:t>
            </a:r>
          </a:p>
        </p:txBody>
      </p:sp>
      <p:pic>
        <p:nvPicPr>
          <p:cNvPr id="383" name="profil-2.png" descr="profil-2.png"/>
          <p:cNvPicPr>
            <a:picLocks noChangeAspect="1"/>
          </p:cNvPicPr>
          <p:nvPr/>
        </p:nvPicPr>
        <p:blipFill>
          <a:blip r:embed="rId2">
            <a:extLst/>
          </a:blip>
          <a:stretch>
            <a:fillRect/>
          </a:stretch>
        </p:blipFill>
        <p:spPr>
          <a:xfrm>
            <a:off x="1219200" y="4013200"/>
            <a:ext cx="4310478" cy="7368158"/>
          </a:xfrm>
          <a:prstGeom prst="rect">
            <a:avLst/>
          </a:prstGeom>
          <a:ln w="12700">
            <a:miter lim="400000"/>
          </a:ln>
        </p:spPr>
      </p:pic>
      <p:pic>
        <p:nvPicPr>
          <p:cNvPr id="384" name="code xp.png" descr="code xp.png"/>
          <p:cNvPicPr>
            <a:picLocks noChangeAspect="1"/>
          </p:cNvPicPr>
          <p:nvPr/>
        </p:nvPicPr>
        <p:blipFill>
          <a:blip r:embed="rId3">
            <a:extLst/>
          </a:blip>
          <a:stretch>
            <a:fillRect/>
          </a:stretch>
        </p:blipFill>
        <p:spPr>
          <a:xfrm>
            <a:off x="1219199" y="4013200"/>
            <a:ext cx="9652722" cy="8381873"/>
          </a:xfrm>
          <a:prstGeom prst="rect">
            <a:avLst/>
          </a:prstGeom>
          <a:ln w="12700">
            <a:miter lim="400000"/>
          </a:ln>
        </p:spPr>
      </p:pic>
      <p:sp>
        <p:nvSpPr>
          <p:cNvPr id="385" name="Code expérience"/>
          <p:cNvSpPr txBox="1"/>
          <p:nvPr/>
        </p:nvSpPr>
        <p:spPr>
          <a:xfrm>
            <a:off x="1219199" y="4013200"/>
            <a:ext cx="4405886" cy="9342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Code expérience</a:t>
            </a:r>
          </a:p>
        </p:txBody>
      </p:sp>
      <p:sp>
        <p:nvSpPr>
          <p:cNvPr id="386" name="Réalisation : Léo"/>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Réalisation : Léo</a:t>
            </a:r>
          </a:p>
        </p:txBody>
      </p:sp>
      <p:pic>
        <p:nvPicPr>
          <p:cNvPr id="387" name="profil-2.png" descr="profil-2.png"/>
          <p:cNvPicPr>
            <a:picLocks noChangeAspect="1"/>
          </p:cNvPicPr>
          <p:nvPr/>
        </p:nvPicPr>
        <p:blipFill>
          <a:blip r:embed="rId2">
            <a:extLst/>
          </a:blip>
          <a:stretch>
            <a:fillRect/>
          </a:stretch>
        </p:blipFill>
        <p:spPr>
          <a:xfrm>
            <a:off x="1933807" y="5313003"/>
            <a:ext cx="4310479" cy="7368158"/>
          </a:xfrm>
          <a:prstGeom prst="rect">
            <a:avLst/>
          </a:prstGeom>
          <a:ln w="12700">
            <a:miter lim="400000"/>
          </a:ln>
        </p:spPr>
      </p:pic>
      <p:sp>
        <p:nvSpPr>
          <p:cNvPr id="388" name="Ligne"/>
          <p:cNvSpPr/>
          <p:nvPr/>
        </p:nvSpPr>
        <p:spPr>
          <a:xfrm>
            <a:off x="7040578" y="9597641"/>
            <a:ext cx="4310479" cy="1"/>
          </a:xfrm>
          <a:prstGeom prst="line">
            <a:avLst/>
          </a:prstGeom>
          <a:ln w="25400">
            <a:solidFill>
              <a:srgbClr val="000000"/>
            </a:solidFill>
            <a:miter lim="400000"/>
            <a:tailEnd type="triangle"/>
          </a:ln>
        </p:spPr>
        <p:txBody>
          <a:bodyPr lIns="50800" tIns="50800" rIns="50800" bIns="50800"/>
          <a:lstStyle/>
          <a:p>
            <a:pPr/>
          </a:p>
        </p:txBody>
      </p:sp>
      <p:sp>
        <p:nvSpPr>
          <p:cNvPr id="389" name="Code badges"/>
          <p:cNvSpPr txBox="1"/>
          <p:nvPr/>
        </p:nvSpPr>
        <p:spPr>
          <a:xfrm>
            <a:off x="7575170" y="8529976"/>
            <a:ext cx="3471571"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Code badges</a:t>
            </a:r>
          </a:p>
        </p:txBody>
      </p:sp>
      <p:pic>
        <p:nvPicPr>
          <p:cNvPr id="390" name="code badge.png" descr="code badge.png"/>
          <p:cNvPicPr>
            <a:picLocks noChangeAspect="1"/>
          </p:cNvPicPr>
          <p:nvPr/>
        </p:nvPicPr>
        <p:blipFill>
          <a:blip r:embed="rId4">
            <a:extLst/>
          </a:blip>
          <a:srcRect l="0" t="0" r="14421" b="12603"/>
          <a:stretch>
            <a:fillRect/>
          </a:stretch>
        </p:blipFill>
        <p:spPr>
          <a:xfrm>
            <a:off x="11944579" y="4120431"/>
            <a:ext cx="12042238" cy="826901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Conclusion"/>
          <p:cNvSpPr txBox="1"/>
          <p:nvPr>
            <p:ph type="title"/>
          </p:nvPr>
        </p:nvSpPr>
        <p:spPr>
          <a:prstGeom prst="rect">
            <a:avLst/>
          </a:prstGeom>
        </p:spPr>
        <p:txBody>
          <a:bodyPr/>
          <a:lstStyle/>
          <a:p>
            <a:pPr/>
            <a:r>
              <a:t>Conclusion</a:t>
            </a:r>
          </a:p>
        </p:txBody>
      </p:sp>
      <p:sp>
        <p:nvSpPr>
          <p:cNvPr id="393" name="Ce que nous avons aimé : gamifier l’application, un projet réalisable/utilisable dans une carrière/portfolio, revoir react et JS…"/>
          <p:cNvSpPr txBox="1"/>
          <p:nvPr>
            <p:ph type="body" idx="1"/>
          </p:nvPr>
        </p:nvSpPr>
        <p:spPr>
          <a:prstGeom prst="rect">
            <a:avLst/>
          </a:prstGeom>
        </p:spPr>
        <p:txBody>
          <a:bodyPr/>
          <a:lstStyle/>
          <a:p>
            <a:pPr marL="475106" indent="-475106" defTabSz="2121354">
              <a:spcBef>
                <a:spcPts val="2000"/>
              </a:spcBef>
              <a:defRPr sz="3828"/>
            </a:pPr>
            <a:r>
              <a:rPr>
                <a:latin typeface="Canela Text Bold"/>
                <a:ea typeface="Canela Text Bold"/>
                <a:cs typeface="Canela Text Bold"/>
                <a:sym typeface="Canela Text Bold"/>
              </a:rPr>
              <a:t>Ce que nous avons aimé :</a:t>
            </a:r>
            <a:r>
              <a:t> gamifier l’application, un projet réalisable/utilisable dans une carrière/portfolio, revoir react et JS</a:t>
            </a:r>
          </a:p>
          <a:p>
            <a:pPr marL="475106" indent="-475106" defTabSz="2121354">
              <a:spcBef>
                <a:spcPts val="2000"/>
              </a:spcBef>
              <a:defRPr sz="3828"/>
            </a:pPr>
            <a:r>
              <a:rPr>
                <a:latin typeface="Canela Text Bold"/>
                <a:ea typeface="Canela Text Bold"/>
                <a:cs typeface="Canela Text Bold"/>
                <a:sym typeface="Canela Text Bold"/>
              </a:rPr>
              <a:t>Ce qui nous a posé problème :</a:t>
            </a:r>
            <a:r>
              <a:t> des fonctionnalités parfois au delà de nos compétences actuelles (utilisation de l’IA)</a:t>
            </a:r>
          </a:p>
          <a:p>
            <a:pPr marL="475106" indent="-475106" defTabSz="2121354">
              <a:spcBef>
                <a:spcPts val="2000"/>
              </a:spcBef>
              <a:defRPr sz="3828"/>
            </a:pPr>
            <a:r>
              <a:rPr>
                <a:latin typeface="Canela Text Bold"/>
                <a:ea typeface="Canela Text Bold"/>
                <a:cs typeface="Canela Text Bold"/>
                <a:sym typeface="Canela Text Bold"/>
              </a:rPr>
              <a:t>Ce qu’il reste à faire :</a:t>
            </a:r>
            <a:r>
              <a:t> peaufiner certaines fonctionnalités non abouties (habits trackers sous la forme de barre de progression, notifications, barre de recherche)</a:t>
            </a:r>
          </a:p>
          <a:p>
            <a:pPr marL="475106" indent="-475106" defTabSz="2121354">
              <a:spcBef>
                <a:spcPts val="2000"/>
              </a:spcBef>
              <a:defRPr sz="3828"/>
            </a:pPr>
            <a:r>
              <a:rPr>
                <a:latin typeface="Canela Text Bold"/>
                <a:ea typeface="Canela Text Bold"/>
                <a:cs typeface="Canela Text Bold"/>
                <a:sym typeface="Canela Text Bold"/>
              </a:rPr>
              <a:t>Idées pour aller plus loin</a:t>
            </a:r>
            <a:r>
              <a:t> : agendas multiples avec catégories : perso, famille, travail + possibilité de jouer à plusieurs et de se défier entre amis via la logique de jeu xp, niveaux, badges, classement des utilisateurs </a:t>
            </a:r>
          </a:p>
          <a:p>
            <a:pPr marL="0" indent="0" defTabSz="2121354">
              <a:spcBef>
                <a:spcPts val="2000"/>
              </a:spcBef>
              <a:buSzTx/>
              <a:buNone/>
              <a:defRPr sz="3828">
                <a:solidFill>
                  <a:schemeClr val="accent5"/>
                </a:solidFill>
              </a:defRPr>
            </a:pPr>
            <a:r>
              <a:t>=&gt; Une todo qui permet vraiment de se dépasser, d’aller plus loin que la simple réalisation de tâches quotidiennes : un vrai outil de développement personnel amusant et motivant.</a:t>
            </a:r>
          </a:p>
        </p:txBody>
      </p:sp>
      <p:sp>
        <p:nvSpPr>
          <p:cNvPr id="394" name="Un projet évolutif"/>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Un projet évolutif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Merci de votre attention"/>
          <p:cNvSpPr txBox="1"/>
          <p:nvPr>
            <p:ph type="body" idx="1"/>
          </p:nvPr>
        </p:nvSpPr>
        <p:spPr>
          <a:prstGeom prst="rect">
            <a:avLst/>
          </a:prstGeom>
        </p:spPr>
        <p:txBody>
          <a:bodyPr/>
          <a:lstStyle/>
          <a:p>
            <a:pPr/>
            <a:r>
              <a:t>Merci de votre attention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Le projet"/>
          <p:cNvSpPr txBox="1"/>
          <p:nvPr>
            <p:ph type="title"/>
          </p:nvPr>
        </p:nvSpPr>
        <p:spPr>
          <a:prstGeom prst="rect">
            <a:avLst/>
          </a:prstGeom>
        </p:spPr>
        <p:txBody>
          <a:bodyPr/>
          <a:lstStyle/>
          <a:p>
            <a:pPr/>
            <a:r>
              <a:t>Le projet</a:t>
            </a:r>
          </a:p>
        </p:txBody>
      </p:sp>
      <p:sp>
        <p:nvSpPr>
          <p:cNvPr id="164" name="Une base TODO quotidienne avec une touche de développement personnel…"/>
          <p:cNvSpPr txBox="1"/>
          <p:nvPr>
            <p:ph type="body" idx="1"/>
          </p:nvPr>
        </p:nvSpPr>
        <p:spPr>
          <a:prstGeom prst="rect">
            <a:avLst/>
          </a:prstGeom>
        </p:spPr>
        <p:txBody>
          <a:bodyPr/>
          <a:lstStyle/>
          <a:p>
            <a:pPr/>
            <a:r>
              <a:t>Une base TODO quotidienne avec une touche de développement personnel</a:t>
            </a:r>
          </a:p>
          <a:p>
            <a:pPr lvl="2"/>
            <a:r>
              <a:t>La dimension de projet </a:t>
            </a:r>
          </a:p>
          <a:p>
            <a:pPr lvl="2"/>
            <a:r>
              <a:t>La dimension trackers d’habitudes</a:t>
            </a:r>
          </a:p>
          <a:p>
            <a:pPr lvl="2"/>
            <a:r>
              <a:t>La dimension « challenge »</a:t>
            </a:r>
          </a:p>
        </p:txBody>
      </p:sp>
      <p:sp>
        <p:nvSpPr>
          <p:cNvPr id="165" name="Une Todo list qui va plus loi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Une Todo list qui va plus loin</a:t>
            </a:r>
          </a:p>
        </p:txBody>
      </p:sp>
      <p:pic>
        <p:nvPicPr>
          <p:cNvPr id="166" name="2024-GOALS-20-1024x683.webp" descr="2024-GOALS-20-1024x683.webp"/>
          <p:cNvPicPr>
            <a:picLocks noChangeAspect="1"/>
          </p:cNvPicPr>
          <p:nvPr/>
        </p:nvPicPr>
        <p:blipFill>
          <a:blip r:embed="rId2">
            <a:extLst/>
          </a:blip>
          <a:stretch>
            <a:fillRect/>
          </a:stretch>
        </p:blipFill>
        <p:spPr>
          <a:xfrm>
            <a:off x="15149941" y="7065854"/>
            <a:ext cx="8571945" cy="571742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Choix des outils…"/>
          <p:cNvSpPr txBox="1"/>
          <p:nvPr>
            <p:ph type="title"/>
          </p:nvPr>
        </p:nvSpPr>
        <p:spPr>
          <a:xfrm>
            <a:off x="1219199" y="-595519"/>
            <a:ext cx="21945601" cy="6604001"/>
          </a:xfrm>
          <a:prstGeom prst="rect">
            <a:avLst/>
          </a:prstGeom>
        </p:spPr>
        <p:txBody>
          <a:bodyPr/>
          <a:lstStyle/>
          <a:p>
            <a:pPr/>
            <a:r>
              <a:t>Choix des outils</a:t>
            </a:r>
          </a:p>
          <a:p>
            <a:pPr algn="l" defTabSz="457200">
              <a:lnSpc>
                <a:spcPct val="100000"/>
              </a:lnSpc>
              <a:spcBef>
                <a:spcPts val="2000"/>
              </a:spcBef>
              <a:defRPr sz="1820">
                <a:solidFill>
                  <a:srgbClr val="232323"/>
                </a:solidFill>
                <a:latin typeface="Helvetica Neue"/>
                <a:ea typeface="Helvetica Neue"/>
                <a:cs typeface="Helvetica Neue"/>
                <a:sym typeface="Helvetica Neue"/>
              </a:defRPr>
            </a:pPr>
          </a:p>
          <a:p>
            <a:pPr algn="l" defTabSz="457200">
              <a:lnSpc>
                <a:spcPct val="100000"/>
              </a:lnSpc>
              <a:spcBef>
                <a:spcPts val="2000"/>
              </a:spcBef>
              <a:defRPr sz="3420">
                <a:solidFill>
                  <a:srgbClr val="232323"/>
                </a:solidFill>
                <a:latin typeface="Helvetica Neue"/>
                <a:ea typeface="Helvetica Neue"/>
                <a:cs typeface="Helvetica Neue"/>
                <a:sym typeface="Helvetica Neue"/>
              </a:defRPr>
            </a:pPr>
          </a:p>
          <a:p>
            <a:pPr algn="l" defTabSz="457200">
              <a:lnSpc>
                <a:spcPct val="100000"/>
              </a:lnSpc>
              <a:spcBef>
                <a:spcPts val="2000"/>
              </a:spcBef>
              <a:defRPr sz="3420">
                <a:solidFill>
                  <a:srgbClr val="232323"/>
                </a:solidFill>
                <a:latin typeface="Helvetica Neue"/>
                <a:ea typeface="Helvetica Neue"/>
                <a:cs typeface="Helvetica Neue"/>
                <a:sym typeface="Helvetica Neue"/>
              </a:defRPr>
            </a:pPr>
            <a:r>
              <a:rPr b="1"/>
              <a:t>Stack MERN :</a:t>
            </a:r>
            <a:r>
              <a:t> qui permet de mener un projet complet à l’aide de frameworks JS (front et back), BDD et environnement d’exécution du programme (runtime environment). </a:t>
            </a:r>
          </a:p>
          <a:p>
            <a:pPr algn="l" defTabSz="457200">
              <a:lnSpc>
                <a:spcPct val="100000"/>
              </a:lnSpc>
              <a:spcBef>
                <a:spcPts val="2000"/>
              </a:spcBef>
              <a:defRPr sz="3420">
                <a:solidFill>
                  <a:srgbClr val="232323"/>
                </a:solidFill>
                <a:latin typeface="Helvetica Neue"/>
                <a:ea typeface="Helvetica Neue"/>
                <a:cs typeface="Helvetica Neue"/>
                <a:sym typeface="Helvetica Neue"/>
              </a:defRPr>
            </a:pPr>
            <a:r>
              <a:t>Utilisation lié à l'évolution des besoins du développement web et à l’essor des applications web interactives et riches en contenu =&gt; une nouvelle approche était nécessaire par rapport à PHP/MySQL.</a:t>
            </a:r>
          </a:p>
        </p:txBody>
      </p:sp>
      <p:pic>
        <p:nvPicPr>
          <p:cNvPr id="169" name="1*FVtCyRdJ6KOr4YswTtwMeA.jpg" descr="1*FVtCyRdJ6KOr4YswTtwMeA.jpg"/>
          <p:cNvPicPr>
            <a:picLocks noChangeAspect="1"/>
          </p:cNvPicPr>
          <p:nvPr/>
        </p:nvPicPr>
        <p:blipFill>
          <a:blip r:embed="rId2">
            <a:extLst/>
          </a:blip>
          <a:stretch>
            <a:fillRect/>
          </a:stretch>
        </p:blipFill>
        <p:spPr>
          <a:xfrm>
            <a:off x="6311773" y="6341076"/>
            <a:ext cx="11760454" cy="673059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actJS"/>
          <p:cNvSpPr txBox="1"/>
          <p:nvPr>
            <p:ph type="title"/>
          </p:nvPr>
        </p:nvSpPr>
        <p:spPr>
          <a:prstGeom prst="rect">
            <a:avLst/>
          </a:prstGeom>
        </p:spPr>
        <p:txBody>
          <a:bodyPr/>
          <a:lstStyle/>
          <a:p>
            <a:pPr/>
            <a:r>
              <a:t>ReactJS</a:t>
            </a:r>
          </a:p>
        </p:txBody>
      </p:sp>
      <p:sp>
        <p:nvSpPr>
          <p:cNvPr id="172" name="Une librairie Front-end populaire dans le monde du travail = une bonne expérience…"/>
          <p:cNvSpPr txBox="1"/>
          <p:nvPr>
            <p:ph type="body" idx="1"/>
          </p:nvPr>
        </p:nvSpPr>
        <p:spPr>
          <a:prstGeom prst="rect">
            <a:avLst/>
          </a:prstGeom>
        </p:spPr>
        <p:txBody>
          <a:bodyPr/>
          <a:lstStyle/>
          <a:p>
            <a:pPr marL="480568" indent="-480568" defTabSz="2145738">
              <a:spcBef>
                <a:spcPts val="2100"/>
              </a:spcBef>
              <a:defRPr sz="3872"/>
            </a:pPr>
            <a:r>
              <a:t>Une librairie Front-end populaire dans le monde du travail = une bonne expérience</a:t>
            </a:r>
          </a:p>
          <a:p>
            <a:pPr marL="480568" indent="-480568" defTabSz="2145738">
              <a:spcBef>
                <a:spcPts val="2100"/>
              </a:spcBef>
              <a:defRPr sz="3872"/>
            </a:pPr>
            <a:r>
              <a:t>Grande communauté et de nombreux build tools disponibles (coder, debuguer, tester, déployer)</a:t>
            </a:r>
          </a:p>
          <a:p>
            <a:pPr marL="480568" indent="-480568" defTabSz="2145738">
              <a:spcBef>
                <a:spcPts val="2100"/>
              </a:spcBef>
              <a:defRPr sz="3872"/>
            </a:pPr>
            <a:r>
              <a:t>Accessible pour les débutants</a:t>
            </a:r>
          </a:p>
          <a:p>
            <a:pPr marL="480568" indent="-480568" defTabSz="2145738">
              <a:spcBef>
                <a:spcPts val="2100"/>
              </a:spcBef>
              <a:defRPr sz="3872"/>
            </a:pPr>
            <a:r>
              <a:t>JS en front et en back (évite de jongler entre différents langages)</a:t>
            </a:r>
          </a:p>
          <a:p>
            <a:pPr marL="480568" indent="-480568" defTabSz="2145738">
              <a:spcBef>
                <a:spcPts val="2100"/>
              </a:spcBef>
              <a:defRPr sz="3872"/>
            </a:pPr>
            <a:r>
              <a:t>Architecture MVC (model, view, contrôleur) = organisation optimale du code</a:t>
            </a:r>
          </a:p>
          <a:p>
            <a:pPr marL="480568" indent="-480568" defTabSz="2145738">
              <a:spcBef>
                <a:spcPts val="2100"/>
              </a:spcBef>
              <a:defRPr sz="3872"/>
            </a:pPr>
            <a:r>
              <a:t>Créer des interfaces utilisateurs de qualité et compatibles tous navigateurs : une Todo doit être extrêmement axée sur l’UX car cela participe à la productivité (ou pas).</a:t>
            </a:r>
          </a:p>
          <a:p>
            <a:pPr marL="480568" indent="-480568" defTabSz="2145738">
              <a:spcBef>
                <a:spcPts val="2100"/>
              </a:spcBef>
              <a:defRPr sz="3872"/>
            </a:pPr>
            <a:r>
              <a:t>Plus flexible qu’un framework puisqu’on peut combiner d’autres outils pour construire son projet de A à Z selon ses besoins.</a:t>
            </a:r>
          </a:p>
        </p:txBody>
      </p:sp>
      <p:sp>
        <p:nvSpPr>
          <p:cNvPr id="173" name="Le choix de la librairie pour le Fron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Le choix de la librairie pour le Front</a:t>
            </a:r>
          </a:p>
        </p:txBody>
      </p:sp>
      <p:pic>
        <p:nvPicPr>
          <p:cNvPr id="174" name="react-js-1024x1024.jpg" descr="react-js-1024x1024.jpg"/>
          <p:cNvPicPr>
            <a:picLocks noChangeAspect="1"/>
          </p:cNvPicPr>
          <p:nvPr/>
        </p:nvPicPr>
        <p:blipFill>
          <a:blip r:embed="rId2">
            <a:extLst/>
          </a:blip>
          <a:stretch>
            <a:fillRect/>
          </a:stretch>
        </p:blipFill>
        <p:spPr>
          <a:xfrm>
            <a:off x="19990011" y="667100"/>
            <a:ext cx="3076631" cy="307663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ExpressJS/ NodeJS/MongoDB"/>
          <p:cNvSpPr txBox="1"/>
          <p:nvPr>
            <p:ph type="title"/>
          </p:nvPr>
        </p:nvSpPr>
        <p:spPr>
          <a:xfrm>
            <a:off x="-2501584" y="774700"/>
            <a:ext cx="21945601" cy="1727200"/>
          </a:xfrm>
          <a:prstGeom prst="rect">
            <a:avLst/>
          </a:prstGeom>
        </p:spPr>
        <p:txBody>
          <a:bodyPr/>
          <a:lstStyle/>
          <a:p>
            <a:pPr/>
            <a:r>
              <a:t>ExpressJS/ NodeJS/MongoDB</a:t>
            </a:r>
          </a:p>
        </p:txBody>
      </p:sp>
      <p:sp>
        <p:nvSpPr>
          <p:cNvPr id="177" name="Besoin de stocker les tâches de façon plus pérenne et pas uniquement dans la mémoire du navigateur =&gt; nécessité d’un environnement Back-end.…"/>
          <p:cNvSpPr txBox="1"/>
          <p:nvPr>
            <p:ph type="body" idx="1"/>
          </p:nvPr>
        </p:nvSpPr>
        <p:spPr>
          <a:prstGeom prst="rect">
            <a:avLst/>
          </a:prstGeom>
        </p:spPr>
        <p:txBody>
          <a:bodyPr/>
          <a:lstStyle/>
          <a:p>
            <a:pPr marL="0" indent="0" defTabSz="2413955">
              <a:spcBef>
                <a:spcPts val="2300"/>
              </a:spcBef>
              <a:buSzTx/>
              <a:buNone/>
              <a:defRPr sz="4356"/>
            </a:pPr>
            <a:r>
              <a:t>Besoin de stocker les tâches de façon plus pérenne et pas uniquement dans la mémoire du navigateur =&gt; nécessité d’un environnement Back-end.</a:t>
            </a:r>
          </a:p>
          <a:p>
            <a:pPr marL="0" indent="0" defTabSz="2413955">
              <a:spcBef>
                <a:spcPts val="2300"/>
              </a:spcBef>
              <a:buSzTx/>
              <a:buNone/>
              <a:defRPr sz="4356"/>
            </a:pPr>
            <a:r>
              <a:t> </a:t>
            </a:r>
          </a:p>
          <a:p>
            <a:pPr marL="0" marR="677684" indent="0" defTabSz="452627">
              <a:lnSpc>
                <a:spcPct val="100000"/>
              </a:lnSpc>
              <a:spcBef>
                <a:spcPts val="800"/>
              </a:spcBef>
              <a:buSzTx/>
              <a:buNone/>
              <a:defRPr sz="1419">
                <a:solidFill>
                  <a:srgbClr val="161513"/>
                </a:solidFill>
                <a:latin typeface="Helvetica Neue"/>
                <a:ea typeface="Helvetica Neue"/>
                <a:cs typeface="Helvetica Neue"/>
                <a:sym typeface="Helvetica Neue"/>
              </a:defRPr>
            </a:pPr>
          </a:p>
          <a:p>
            <a:pPr marL="0" marR="677684" indent="0" defTabSz="452627">
              <a:lnSpc>
                <a:spcPct val="100000"/>
              </a:lnSpc>
              <a:spcBef>
                <a:spcPts val="800"/>
              </a:spcBef>
              <a:buSzTx/>
              <a:buNone/>
              <a:defRPr sz="3003">
                <a:solidFill>
                  <a:srgbClr val="161513"/>
                </a:solidFill>
                <a:latin typeface="Helvetica Neue"/>
                <a:ea typeface="Helvetica Neue"/>
                <a:cs typeface="Helvetica Neue"/>
                <a:sym typeface="Helvetica Neue"/>
              </a:defRPr>
            </a:pPr>
            <a:r>
              <a:rPr b="1"/>
              <a:t>MongoDB</a:t>
            </a:r>
            <a:r>
              <a:t> : BDD NoSQL, évolutive, elle utilise une structure de données flexible et sans schéma. Au sein d’environnements web dynamiques, elle facilite le stockage et la récupération des informations dans des documents JSON.</a:t>
            </a:r>
          </a:p>
          <a:p>
            <a:pPr marL="0" marR="677684" indent="0" defTabSz="452627">
              <a:lnSpc>
                <a:spcPct val="100000"/>
              </a:lnSpc>
              <a:spcBef>
                <a:spcPts val="800"/>
              </a:spcBef>
              <a:buSzTx/>
              <a:buNone/>
              <a:defRPr sz="3003">
                <a:solidFill>
                  <a:srgbClr val="161513"/>
                </a:solidFill>
                <a:latin typeface="Helvetica Neue"/>
                <a:ea typeface="Helvetica Neue"/>
                <a:cs typeface="Helvetica Neue"/>
                <a:sym typeface="Helvetica Neue"/>
              </a:defRPr>
            </a:pPr>
          </a:p>
          <a:p>
            <a:pPr marL="0" marR="677684" indent="0" defTabSz="452627">
              <a:lnSpc>
                <a:spcPct val="100000"/>
              </a:lnSpc>
              <a:spcBef>
                <a:spcPts val="800"/>
              </a:spcBef>
              <a:buSzTx/>
              <a:buNone/>
              <a:defRPr sz="3003">
                <a:solidFill>
                  <a:srgbClr val="161513"/>
                </a:solidFill>
                <a:latin typeface="Helvetica Neue"/>
                <a:ea typeface="Helvetica Neue"/>
                <a:cs typeface="Helvetica Neue"/>
                <a:sym typeface="Helvetica Neue"/>
              </a:defRPr>
            </a:pPr>
            <a:r>
              <a:rPr b="1"/>
              <a:t>Express JS</a:t>
            </a:r>
            <a:r>
              <a:t> est un framework Node.JS léger conçu pour simplifier la création de serveurs d'applications en utilisant JavaScript. Il a la capacité de gérer efficacement les requêtes et les routes dans les applications web.</a:t>
            </a:r>
          </a:p>
          <a:p>
            <a:pPr marL="0" marR="677684" indent="0" defTabSz="452627">
              <a:lnSpc>
                <a:spcPct val="100000"/>
              </a:lnSpc>
              <a:spcBef>
                <a:spcPts val="800"/>
              </a:spcBef>
              <a:buSzTx/>
              <a:buNone/>
              <a:defRPr sz="3003">
                <a:solidFill>
                  <a:srgbClr val="161513"/>
                </a:solidFill>
                <a:latin typeface="Helvetica Neue"/>
                <a:ea typeface="Helvetica Neue"/>
                <a:cs typeface="Helvetica Neue"/>
                <a:sym typeface="Helvetica Neue"/>
              </a:defRPr>
            </a:pPr>
          </a:p>
          <a:p>
            <a:pPr marL="0" marR="677684" indent="0" defTabSz="452627">
              <a:lnSpc>
                <a:spcPct val="100000"/>
              </a:lnSpc>
              <a:spcBef>
                <a:spcPts val="800"/>
              </a:spcBef>
              <a:buSzTx/>
              <a:buNone/>
              <a:defRPr sz="3003">
                <a:solidFill>
                  <a:srgbClr val="161513"/>
                </a:solidFill>
                <a:latin typeface="Helvetica Neue"/>
                <a:ea typeface="Helvetica Neue"/>
                <a:cs typeface="Helvetica Neue"/>
                <a:sym typeface="Helvetica Neue"/>
              </a:defRPr>
            </a:pPr>
            <a:r>
              <a:rPr b="1"/>
              <a:t>Node.js</a:t>
            </a:r>
            <a:r>
              <a:t> : environnement d'exécution utilisé pour exécuter le code JavaScript côté serveur. Les développeurs peuvent ainsi utiliser le même langage pour le front-end et le back-end de leurs applications, construire des applications web hautement performantes, extensibles et orientées événements.</a:t>
            </a:r>
          </a:p>
          <a:p>
            <a:pPr marL="0" marR="677684" indent="0" defTabSz="452627">
              <a:lnSpc>
                <a:spcPct val="100000"/>
              </a:lnSpc>
              <a:spcBef>
                <a:spcPts val="0"/>
              </a:spcBef>
              <a:buSzTx/>
              <a:buNone/>
              <a:defRPr sz="1419">
                <a:solidFill>
                  <a:srgbClr val="161513"/>
                </a:solidFill>
                <a:latin typeface="Helvetica Neue"/>
                <a:ea typeface="Helvetica Neue"/>
                <a:cs typeface="Helvetica Neue"/>
                <a:sym typeface="Helvetica Neue"/>
              </a:defRPr>
            </a:pPr>
          </a:p>
          <a:p>
            <a:pPr marL="0" marR="677684" indent="0" defTabSz="452627">
              <a:lnSpc>
                <a:spcPct val="100000"/>
              </a:lnSpc>
              <a:spcBef>
                <a:spcPts val="0"/>
              </a:spcBef>
              <a:buSzTx/>
              <a:buNone/>
              <a:defRPr sz="1419">
                <a:solidFill>
                  <a:srgbClr val="161513"/>
                </a:solidFill>
                <a:latin typeface="Helvetica Neue"/>
                <a:ea typeface="Helvetica Neue"/>
                <a:cs typeface="Helvetica Neue"/>
                <a:sym typeface="Helvetica Neue"/>
              </a:defRPr>
            </a:pPr>
          </a:p>
        </p:txBody>
      </p:sp>
      <p:sp>
        <p:nvSpPr>
          <p:cNvPr id="178" name="Serveur en JS et BDD non relationnelle pour le Back"/>
          <p:cNvSpPr txBox="1"/>
          <p:nvPr>
            <p:ph type="body" idx="13"/>
          </p:nvPr>
        </p:nvSpPr>
        <p:spPr>
          <a:xfrm>
            <a:off x="-2501584" y="2384648"/>
            <a:ext cx="21945603" cy="832613"/>
          </a:xfrm>
          <a:prstGeom prst="rect">
            <a:avLst/>
          </a:prstGeom>
          <a:extLst>
            <a:ext uri="{C572A759-6A51-4108-AA02-DFA0A04FC94B}">
              <ma14:wrappingTextBoxFlag xmlns:ma14="http://schemas.microsoft.com/office/mac/drawingml/2011/main" val="1"/>
            </a:ext>
          </a:extLst>
        </p:spPr>
        <p:txBody>
          <a:bodyPr/>
          <a:lstStyle/>
          <a:p>
            <a:pPr/>
            <a:r>
              <a:t>Serveur en JS et BDD non relationnelle pour le Back</a:t>
            </a:r>
          </a:p>
        </p:txBody>
      </p:sp>
      <p:pic>
        <p:nvPicPr>
          <p:cNvPr id="179" name="Image" descr="Image"/>
          <p:cNvPicPr>
            <a:picLocks noChangeAspect="1"/>
          </p:cNvPicPr>
          <p:nvPr/>
        </p:nvPicPr>
        <p:blipFill>
          <a:blip r:embed="rId2">
            <a:extLst/>
          </a:blip>
          <a:stretch>
            <a:fillRect/>
          </a:stretch>
        </p:blipFill>
        <p:spPr>
          <a:xfrm>
            <a:off x="16366595" y="996722"/>
            <a:ext cx="6891031" cy="246062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La réalisation du projet"/>
          <p:cNvSpPr txBox="1"/>
          <p:nvPr>
            <p:ph type="title"/>
          </p:nvPr>
        </p:nvSpPr>
        <p:spPr>
          <a:prstGeom prst="rect">
            <a:avLst/>
          </a:prstGeom>
        </p:spPr>
        <p:txBody>
          <a:bodyPr/>
          <a:lstStyle/>
          <a:p>
            <a:pPr/>
            <a:r>
              <a:t>La réalisation du projet</a:t>
            </a:r>
          </a:p>
        </p:txBody>
      </p:sp>
      <p:sp>
        <p:nvSpPr>
          <p:cNvPr id="182" name="Maquette (Figma)…"/>
          <p:cNvSpPr txBox="1"/>
          <p:nvPr>
            <p:ph type="body" idx="1"/>
          </p:nvPr>
        </p:nvSpPr>
        <p:spPr>
          <a:xfrm>
            <a:off x="2947764" y="4013200"/>
            <a:ext cx="20220013" cy="8483600"/>
          </a:xfrm>
          <a:prstGeom prst="rect">
            <a:avLst/>
          </a:prstGeom>
        </p:spPr>
        <p:txBody>
          <a:bodyPr/>
          <a:lstStyle/>
          <a:p>
            <a:pPr marL="0" indent="0">
              <a:buSzTx/>
              <a:buNone/>
            </a:pPr>
            <a:r>
              <a:t>Maquette (Figma) </a:t>
            </a:r>
          </a:p>
          <a:p>
            <a:pPr marL="0" indent="0">
              <a:buSzTx/>
              <a:buNone/>
            </a:pPr>
            <a:r>
              <a:t>Mise en place de l’environnement de travail et conteneurisation (Docker)</a:t>
            </a:r>
          </a:p>
          <a:p>
            <a:pPr marL="0" indent="0">
              <a:buSzTx/>
              <a:buNone/>
            </a:pPr>
            <a:r>
              <a:t>PWA (Vite)</a:t>
            </a:r>
          </a:p>
          <a:p>
            <a:pPr marL="0" indent="0">
              <a:buSzTx/>
              <a:buNone/>
            </a:pPr>
            <a:r>
              <a:t>Déploiement (Vercel)</a:t>
            </a:r>
          </a:p>
          <a:p>
            <a:pPr marL="0" indent="0">
              <a:buSzTx/>
              <a:buNone/>
            </a:pPr>
            <a:r>
              <a:t>Tests des requêtes (Postman)</a:t>
            </a:r>
          </a:p>
          <a:p>
            <a:pPr marL="0" indent="0">
              <a:buSzTx/>
              <a:buNone/>
            </a:pPr>
            <a:r>
              <a:t>Versionning (Git)</a:t>
            </a:r>
          </a:p>
          <a:p>
            <a:pPr marL="0" indent="0">
              <a:buSzTx/>
              <a:buNone/>
            </a:pPr>
            <a:r>
              <a:t>Répartition des tâches lors du travail de groupe et distant repository (Github)</a:t>
            </a:r>
          </a:p>
        </p:txBody>
      </p:sp>
      <p:sp>
        <p:nvSpPr>
          <p:cNvPr id="183" name="Autres outils utilisé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Autres outils utilisés</a:t>
            </a:r>
          </a:p>
        </p:txBody>
      </p:sp>
      <p:pic>
        <p:nvPicPr>
          <p:cNvPr id="184" name="65577893ab916362d298f7e9_figma.png" descr="65577893ab916362d298f7e9_figma.png"/>
          <p:cNvPicPr>
            <a:picLocks noChangeAspect="1"/>
          </p:cNvPicPr>
          <p:nvPr/>
        </p:nvPicPr>
        <p:blipFill>
          <a:blip r:embed="rId2">
            <a:extLst/>
          </a:blip>
          <a:stretch>
            <a:fillRect/>
          </a:stretch>
        </p:blipFill>
        <p:spPr>
          <a:xfrm>
            <a:off x="1605476" y="3886109"/>
            <a:ext cx="1164770" cy="1164770"/>
          </a:xfrm>
          <a:prstGeom prst="rect">
            <a:avLst/>
          </a:prstGeom>
          <a:ln w="12700">
            <a:miter lim="400000"/>
          </a:ln>
        </p:spPr>
      </p:pic>
      <p:pic>
        <p:nvPicPr>
          <p:cNvPr id="185" name="97_Docker_logo_logos-512.webp" descr="97_Docker_logo_logos-512.webp"/>
          <p:cNvPicPr>
            <a:picLocks noChangeAspect="1"/>
          </p:cNvPicPr>
          <p:nvPr/>
        </p:nvPicPr>
        <p:blipFill>
          <a:blip r:embed="rId3">
            <a:extLst/>
          </a:blip>
          <a:stretch>
            <a:fillRect/>
          </a:stretch>
        </p:blipFill>
        <p:spPr>
          <a:xfrm>
            <a:off x="1771554" y="5209940"/>
            <a:ext cx="832613" cy="832613"/>
          </a:xfrm>
          <a:prstGeom prst="rect">
            <a:avLst/>
          </a:prstGeom>
          <a:ln w="12700">
            <a:miter lim="400000"/>
          </a:ln>
        </p:spPr>
      </p:pic>
      <p:pic>
        <p:nvPicPr>
          <p:cNvPr id="186" name="Vitejs-logo.svg.png" descr="Vitejs-logo.svg.png"/>
          <p:cNvPicPr>
            <a:picLocks noChangeAspect="1"/>
          </p:cNvPicPr>
          <p:nvPr/>
        </p:nvPicPr>
        <p:blipFill>
          <a:blip r:embed="rId4">
            <a:extLst/>
          </a:blip>
          <a:stretch>
            <a:fillRect/>
          </a:stretch>
        </p:blipFill>
        <p:spPr>
          <a:xfrm>
            <a:off x="1889963" y="6435088"/>
            <a:ext cx="595795" cy="587383"/>
          </a:xfrm>
          <a:prstGeom prst="rect">
            <a:avLst/>
          </a:prstGeom>
          <a:ln w="12700">
            <a:miter lim="400000"/>
          </a:ln>
        </p:spPr>
      </p:pic>
      <p:pic>
        <p:nvPicPr>
          <p:cNvPr id="187" name="images-2.png" descr="images-2.png"/>
          <p:cNvPicPr>
            <a:picLocks noChangeAspect="1"/>
          </p:cNvPicPr>
          <p:nvPr/>
        </p:nvPicPr>
        <p:blipFill>
          <a:blip r:embed="rId5">
            <a:extLst/>
          </a:blip>
          <a:stretch>
            <a:fillRect/>
          </a:stretch>
        </p:blipFill>
        <p:spPr>
          <a:xfrm>
            <a:off x="1894169" y="7415005"/>
            <a:ext cx="587383" cy="587383"/>
          </a:xfrm>
          <a:prstGeom prst="rect">
            <a:avLst/>
          </a:prstGeom>
          <a:ln w="12700">
            <a:miter lim="400000"/>
          </a:ln>
        </p:spPr>
      </p:pic>
      <p:pic>
        <p:nvPicPr>
          <p:cNvPr id="188" name="2945092.webp" descr="2945092.webp"/>
          <p:cNvPicPr>
            <a:picLocks noChangeAspect="1"/>
          </p:cNvPicPr>
          <p:nvPr/>
        </p:nvPicPr>
        <p:blipFill>
          <a:blip r:embed="rId6">
            <a:extLst/>
          </a:blip>
          <a:stretch>
            <a:fillRect/>
          </a:stretch>
        </p:blipFill>
        <p:spPr>
          <a:xfrm>
            <a:off x="1889963" y="8406680"/>
            <a:ext cx="595795" cy="595795"/>
          </a:xfrm>
          <a:prstGeom prst="rect">
            <a:avLst/>
          </a:prstGeom>
          <a:ln w="12700">
            <a:miter lim="400000"/>
          </a:ln>
        </p:spPr>
      </p:pic>
      <p:pic>
        <p:nvPicPr>
          <p:cNvPr id="189" name="png-clipart-computer-icons-pro-git-github-logo-text-logo-thumbnail.png" descr="png-clipart-computer-icons-pro-git-github-logo-text-logo-thumbnail.png"/>
          <p:cNvPicPr>
            <a:picLocks noChangeAspect="1"/>
          </p:cNvPicPr>
          <p:nvPr/>
        </p:nvPicPr>
        <p:blipFill>
          <a:blip r:embed="rId7">
            <a:extLst/>
          </a:blip>
          <a:stretch>
            <a:fillRect/>
          </a:stretch>
        </p:blipFill>
        <p:spPr>
          <a:xfrm>
            <a:off x="1894169" y="9491503"/>
            <a:ext cx="587383" cy="587383"/>
          </a:xfrm>
          <a:prstGeom prst="rect">
            <a:avLst/>
          </a:prstGeom>
          <a:ln w="12700">
            <a:miter lim="400000"/>
          </a:ln>
        </p:spPr>
      </p:pic>
      <p:pic>
        <p:nvPicPr>
          <p:cNvPr id="190" name="aawpwnuou.webp" descr="aawpwnuou.webp"/>
          <p:cNvPicPr>
            <a:picLocks noChangeAspect="1"/>
          </p:cNvPicPr>
          <p:nvPr/>
        </p:nvPicPr>
        <p:blipFill>
          <a:blip r:embed="rId8">
            <a:extLst/>
          </a:blip>
          <a:stretch>
            <a:fillRect/>
          </a:stretch>
        </p:blipFill>
        <p:spPr>
          <a:xfrm>
            <a:off x="1672269" y="10567914"/>
            <a:ext cx="1031183" cy="5957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ront-end"/>
          <p:cNvSpPr txBox="1"/>
          <p:nvPr>
            <p:ph type="body" idx="1"/>
          </p:nvPr>
        </p:nvSpPr>
        <p:spPr>
          <a:prstGeom prst="rect">
            <a:avLst/>
          </a:prstGeom>
        </p:spPr>
        <p:txBody>
          <a:bodyPr/>
          <a:lstStyle/>
          <a:p>
            <a:pPr/>
            <a:r>
              <a:t>Front-end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Front-end"/>
          <p:cNvSpPr txBox="1"/>
          <p:nvPr>
            <p:ph type="title"/>
          </p:nvPr>
        </p:nvSpPr>
        <p:spPr>
          <a:prstGeom prst="rect">
            <a:avLst/>
          </a:prstGeom>
        </p:spPr>
        <p:txBody>
          <a:bodyPr/>
          <a:lstStyle/>
          <a:p>
            <a:pPr/>
            <a:r>
              <a:t>Front-end</a:t>
            </a:r>
          </a:p>
        </p:txBody>
      </p:sp>
      <p:sp>
        <p:nvSpPr>
          <p:cNvPr id="195" name="Maquett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Maquettes</a:t>
            </a:r>
          </a:p>
        </p:txBody>
      </p:sp>
      <p:pic>
        <p:nvPicPr>
          <p:cNvPr id="196" name="accueil.png" descr="accueil.png"/>
          <p:cNvPicPr>
            <a:picLocks noChangeAspect="1"/>
          </p:cNvPicPr>
          <p:nvPr/>
        </p:nvPicPr>
        <p:blipFill>
          <a:blip r:embed="rId2">
            <a:extLst/>
          </a:blip>
          <a:stretch>
            <a:fillRect/>
          </a:stretch>
        </p:blipFill>
        <p:spPr>
          <a:xfrm>
            <a:off x="10975817" y="3504342"/>
            <a:ext cx="2729433" cy="4795535"/>
          </a:xfrm>
          <a:prstGeom prst="rect">
            <a:avLst/>
          </a:prstGeom>
          <a:ln w="12700">
            <a:miter lim="400000"/>
          </a:ln>
        </p:spPr>
      </p:pic>
      <p:pic>
        <p:nvPicPr>
          <p:cNvPr id="197" name="projet.png" descr="projet.png"/>
          <p:cNvPicPr>
            <a:picLocks noChangeAspect="1"/>
          </p:cNvPicPr>
          <p:nvPr/>
        </p:nvPicPr>
        <p:blipFill>
          <a:blip r:embed="rId3">
            <a:extLst/>
          </a:blip>
          <a:stretch>
            <a:fillRect/>
          </a:stretch>
        </p:blipFill>
        <p:spPr>
          <a:xfrm>
            <a:off x="20751849" y="8548241"/>
            <a:ext cx="2027208" cy="3673192"/>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20134835" y="2758430"/>
            <a:ext cx="2235603" cy="4076098"/>
          </a:xfrm>
          <a:prstGeom prst="rect">
            <a:avLst/>
          </a:prstGeom>
          <a:ln w="12700">
            <a:miter lim="400000"/>
          </a:ln>
        </p:spPr>
      </p:pic>
      <p:pic>
        <p:nvPicPr>
          <p:cNvPr id="199" name="detailjournee.png" descr="detailjournee.png"/>
          <p:cNvPicPr>
            <a:picLocks noChangeAspect="1"/>
          </p:cNvPicPr>
          <p:nvPr/>
        </p:nvPicPr>
        <p:blipFill>
          <a:blip r:embed="rId5">
            <a:extLst/>
          </a:blip>
          <a:stretch>
            <a:fillRect/>
          </a:stretch>
        </p:blipFill>
        <p:spPr>
          <a:xfrm>
            <a:off x="1156613" y="2952486"/>
            <a:ext cx="2810112" cy="5124689"/>
          </a:xfrm>
          <a:prstGeom prst="rect">
            <a:avLst/>
          </a:prstGeom>
          <a:ln w="12700">
            <a:miter lim="400000"/>
          </a:ln>
        </p:spPr>
      </p:pic>
      <p:pic>
        <p:nvPicPr>
          <p:cNvPr id="200" name="create task.png" descr="create task.png"/>
          <p:cNvPicPr>
            <a:picLocks noChangeAspect="1"/>
          </p:cNvPicPr>
          <p:nvPr/>
        </p:nvPicPr>
        <p:blipFill>
          <a:blip r:embed="rId6">
            <a:extLst/>
          </a:blip>
          <a:stretch>
            <a:fillRect/>
          </a:stretch>
        </p:blipFill>
        <p:spPr>
          <a:xfrm>
            <a:off x="11410526" y="9798898"/>
            <a:ext cx="1860015" cy="3327808"/>
          </a:xfrm>
          <a:prstGeom prst="rect">
            <a:avLst/>
          </a:prstGeom>
          <a:ln w="12700">
            <a:miter lim="400000"/>
          </a:ln>
        </p:spPr>
      </p:pic>
      <p:pic>
        <p:nvPicPr>
          <p:cNvPr id="201" name="create projet.png" descr="create projet.png"/>
          <p:cNvPicPr>
            <a:picLocks noChangeAspect="1"/>
          </p:cNvPicPr>
          <p:nvPr/>
        </p:nvPicPr>
        <p:blipFill>
          <a:blip r:embed="rId7">
            <a:extLst/>
          </a:blip>
          <a:stretch>
            <a:fillRect/>
          </a:stretch>
        </p:blipFill>
        <p:spPr>
          <a:xfrm>
            <a:off x="9029311" y="9791632"/>
            <a:ext cx="1860015" cy="3342340"/>
          </a:xfrm>
          <a:prstGeom prst="rect">
            <a:avLst/>
          </a:prstGeom>
          <a:ln w="12700">
            <a:miter lim="400000"/>
          </a:ln>
        </p:spPr>
      </p:pic>
      <p:pic>
        <p:nvPicPr>
          <p:cNvPr id="202" name="bucketlist.png" descr="bucketlist.png"/>
          <p:cNvPicPr>
            <a:picLocks noChangeAspect="1"/>
          </p:cNvPicPr>
          <p:nvPr/>
        </p:nvPicPr>
        <p:blipFill>
          <a:blip r:embed="rId8">
            <a:extLst/>
          </a:blip>
          <a:stretch>
            <a:fillRect/>
          </a:stretch>
        </p:blipFill>
        <p:spPr>
          <a:xfrm>
            <a:off x="17068003" y="8582875"/>
            <a:ext cx="2027208" cy="3603925"/>
          </a:xfrm>
          <a:prstGeom prst="rect">
            <a:avLst/>
          </a:prstGeom>
          <a:ln w="12700">
            <a:miter lim="400000"/>
          </a:ln>
        </p:spPr>
      </p:pic>
      <p:pic>
        <p:nvPicPr>
          <p:cNvPr id="203" name="Image" descr="Image"/>
          <p:cNvPicPr>
            <a:picLocks noChangeAspect="1"/>
          </p:cNvPicPr>
          <p:nvPr/>
        </p:nvPicPr>
        <p:blipFill>
          <a:blip r:embed="rId9">
            <a:extLst/>
          </a:blip>
          <a:stretch>
            <a:fillRect/>
          </a:stretch>
        </p:blipFill>
        <p:spPr>
          <a:xfrm>
            <a:off x="5753943" y="3007685"/>
            <a:ext cx="2810112" cy="5178542"/>
          </a:xfrm>
          <a:prstGeom prst="rect">
            <a:avLst/>
          </a:prstGeom>
          <a:ln w="12700">
            <a:miter lim="400000"/>
          </a:ln>
        </p:spPr>
      </p:pic>
      <p:sp>
        <p:nvSpPr>
          <p:cNvPr id="204" name="Rectangle"/>
          <p:cNvSpPr/>
          <p:nvPr/>
        </p:nvSpPr>
        <p:spPr>
          <a:xfrm>
            <a:off x="12750458" y="7766387"/>
            <a:ext cx="238738" cy="227276"/>
          </a:xfrm>
          <a:prstGeom prst="rect">
            <a:avLst/>
          </a:prstGeom>
          <a:solidFill>
            <a:srgbClr val="FFFFFF"/>
          </a:solidFill>
          <a:ln w="12700">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221" name="Ligne de connexion"/>
          <p:cNvSpPr/>
          <p:nvPr/>
        </p:nvSpPr>
        <p:spPr>
          <a:xfrm>
            <a:off x="9206525" y="6763505"/>
            <a:ext cx="2568047" cy="1190714"/>
          </a:xfrm>
          <a:custGeom>
            <a:avLst/>
            <a:gdLst/>
            <a:ahLst/>
            <a:cxnLst>
              <a:cxn ang="0">
                <a:pos x="wd2" y="hd2"/>
              </a:cxn>
              <a:cxn ang="5400000">
                <a:pos x="wd2" y="hd2"/>
              </a:cxn>
              <a:cxn ang="10800000">
                <a:pos x="wd2" y="hd2"/>
              </a:cxn>
              <a:cxn ang="16200000">
                <a:pos x="wd2" y="hd2"/>
              </a:cxn>
            </a:cxnLst>
            <a:rect l="0" t="0" r="r" b="b"/>
            <a:pathLst>
              <a:path w="21600" h="18530" fill="norm" stroke="1" extrusionOk="0">
                <a:moveTo>
                  <a:pt x="21600" y="16963"/>
                </a:moveTo>
                <a:cubicBezTo>
                  <a:pt x="12039" y="21600"/>
                  <a:pt x="4839" y="15946"/>
                  <a:pt x="0" y="0"/>
                </a:cubicBezTo>
              </a:path>
            </a:pathLst>
          </a:custGeom>
          <a:ln w="25400">
            <a:solidFill>
              <a:srgbClr val="000000"/>
            </a:solidFill>
            <a:miter lim="400000"/>
          </a:ln>
        </p:spPr>
        <p:txBody>
          <a:bodyPr/>
          <a:lstStyle/>
          <a:p>
            <a:pPr/>
          </a:p>
        </p:txBody>
      </p:sp>
      <p:sp>
        <p:nvSpPr>
          <p:cNvPr id="206" name="Ligne"/>
          <p:cNvSpPr/>
          <p:nvPr/>
        </p:nvSpPr>
        <p:spPr>
          <a:xfrm flipH="1" flipV="1">
            <a:off x="8497365" y="6207765"/>
            <a:ext cx="707703" cy="565306"/>
          </a:xfrm>
          <a:prstGeom prst="line">
            <a:avLst/>
          </a:prstGeom>
          <a:ln w="25400">
            <a:solidFill>
              <a:srgbClr val="000000"/>
            </a:solidFill>
            <a:miter lim="400000"/>
            <a:tailEnd type="triangle"/>
          </a:ln>
        </p:spPr>
        <p:txBody>
          <a:bodyPr lIns="50800" tIns="50800" rIns="50800" bIns="50800"/>
          <a:lstStyle/>
          <a:p>
            <a:pPr/>
          </a:p>
        </p:txBody>
      </p:sp>
      <p:sp>
        <p:nvSpPr>
          <p:cNvPr id="207" name="Ligne"/>
          <p:cNvSpPr/>
          <p:nvPr/>
        </p:nvSpPr>
        <p:spPr>
          <a:xfrm flipH="1">
            <a:off x="4163091" y="5614495"/>
            <a:ext cx="1394486" cy="1"/>
          </a:xfrm>
          <a:prstGeom prst="line">
            <a:avLst/>
          </a:prstGeom>
          <a:ln w="25400">
            <a:solidFill>
              <a:srgbClr val="000000"/>
            </a:solidFill>
            <a:miter lim="400000"/>
            <a:tailEnd type="triangle"/>
          </a:ln>
        </p:spPr>
        <p:txBody>
          <a:bodyPr lIns="50800" tIns="50800" rIns="50800" bIns="50800"/>
          <a:lstStyle/>
          <a:p>
            <a:pPr/>
          </a:p>
        </p:txBody>
      </p:sp>
      <p:sp>
        <p:nvSpPr>
          <p:cNvPr id="222" name="Ligne de connexion"/>
          <p:cNvSpPr/>
          <p:nvPr/>
        </p:nvSpPr>
        <p:spPr>
          <a:xfrm>
            <a:off x="12945567" y="7993686"/>
            <a:ext cx="3129392" cy="1469143"/>
          </a:xfrm>
          <a:custGeom>
            <a:avLst/>
            <a:gdLst/>
            <a:ahLst/>
            <a:cxnLst>
              <a:cxn ang="0">
                <a:pos x="wd2" y="hd2"/>
              </a:cxn>
              <a:cxn ang="5400000">
                <a:pos x="wd2" y="hd2"/>
              </a:cxn>
              <a:cxn ang="10800000">
                <a:pos x="wd2" y="hd2"/>
              </a:cxn>
              <a:cxn ang="16200000">
                <a:pos x="wd2" y="hd2"/>
              </a:cxn>
            </a:cxnLst>
            <a:rect l="0" t="0" r="r" b="b"/>
            <a:pathLst>
              <a:path w="21600" h="20198" fill="norm" stroke="1" extrusionOk="0">
                <a:moveTo>
                  <a:pt x="21600" y="19953"/>
                </a:moveTo>
                <a:cubicBezTo>
                  <a:pt x="12366" y="21600"/>
                  <a:pt x="5166" y="14949"/>
                  <a:pt x="0" y="0"/>
                </a:cubicBezTo>
              </a:path>
            </a:pathLst>
          </a:custGeom>
          <a:ln w="25400">
            <a:solidFill>
              <a:srgbClr val="000000"/>
            </a:solidFill>
            <a:miter lim="400000"/>
          </a:ln>
        </p:spPr>
        <p:txBody>
          <a:bodyPr/>
          <a:lstStyle/>
          <a:p>
            <a:pPr/>
          </a:p>
        </p:txBody>
      </p:sp>
      <p:sp>
        <p:nvSpPr>
          <p:cNvPr id="209" name="Ligne"/>
          <p:cNvSpPr/>
          <p:nvPr/>
        </p:nvSpPr>
        <p:spPr>
          <a:xfrm>
            <a:off x="16102247" y="9427394"/>
            <a:ext cx="948849" cy="1"/>
          </a:xfrm>
          <a:prstGeom prst="line">
            <a:avLst/>
          </a:prstGeom>
          <a:ln w="25400">
            <a:solidFill>
              <a:srgbClr val="000000"/>
            </a:solidFill>
            <a:miter lim="400000"/>
            <a:tailEnd type="triangle"/>
          </a:ln>
        </p:spPr>
        <p:txBody>
          <a:bodyPr lIns="50800" tIns="50800" rIns="50800" bIns="50800"/>
          <a:lstStyle/>
          <a:p>
            <a:pPr/>
          </a:p>
        </p:txBody>
      </p:sp>
      <p:sp>
        <p:nvSpPr>
          <p:cNvPr id="210" name="Ligne"/>
          <p:cNvSpPr/>
          <p:nvPr/>
        </p:nvSpPr>
        <p:spPr>
          <a:xfrm>
            <a:off x="19359858" y="10355559"/>
            <a:ext cx="1122781" cy="1"/>
          </a:xfrm>
          <a:prstGeom prst="line">
            <a:avLst/>
          </a:prstGeom>
          <a:ln w="25400">
            <a:solidFill>
              <a:srgbClr val="000000"/>
            </a:solidFill>
            <a:miter lim="400000"/>
            <a:tailEnd type="triangle"/>
          </a:ln>
        </p:spPr>
        <p:txBody>
          <a:bodyPr lIns="50800" tIns="50800" rIns="50800" bIns="50800"/>
          <a:lstStyle/>
          <a:p>
            <a:pPr/>
          </a:p>
        </p:txBody>
      </p:sp>
      <p:sp>
        <p:nvSpPr>
          <p:cNvPr id="211" name="Ligne"/>
          <p:cNvSpPr/>
          <p:nvPr/>
        </p:nvSpPr>
        <p:spPr>
          <a:xfrm flipH="1">
            <a:off x="10397906" y="7842554"/>
            <a:ext cx="2019012" cy="1717500"/>
          </a:xfrm>
          <a:prstGeom prst="line">
            <a:avLst/>
          </a:prstGeom>
          <a:ln w="25400">
            <a:solidFill>
              <a:srgbClr val="000000"/>
            </a:solidFill>
            <a:miter lim="400000"/>
            <a:tailEnd type="triangle"/>
          </a:ln>
        </p:spPr>
        <p:txBody>
          <a:bodyPr lIns="50800" tIns="50800" rIns="50800" bIns="50800"/>
          <a:lstStyle/>
          <a:p>
            <a:pPr/>
          </a:p>
        </p:txBody>
      </p:sp>
      <p:sp>
        <p:nvSpPr>
          <p:cNvPr id="212" name="Ligne"/>
          <p:cNvSpPr/>
          <p:nvPr/>
        </p:nvSpPr>
        <p:spPr>
          <a:xfrm>
            <a:off x="12340533" y="7900279"/>
            <a:ext cx="1" cy="1592377"/>
          </a:xfrm>
          <a:prstGeom prst="line">
            <a:avLst/>
          </a:prstGeom>
          <a:ln w="25400">
            <a:solidFill>
              <a:srgbClr val="000000"/>
            </a:solidFill>
            <a:miter lim="400000"/>
            <a:tailEnd type="triangle"/>
          </a:ln>
        </p:spPr>
        <p:txBody>
          <a:bodyPr lIns="50800" tIns="50800" rIns="50800" bIns="50800"/>
          <a:lstStyle/>
          <a:p>
            <a:pPr/>
          </a:p>
        </p:txBody>
      </p:sp>
      <p:sp>
        <p:nvSpPr>
          <p:cNvPr id="213" name="Rectangle"/>
          <p:cNvSpPr/>
          <p:nvPr/>
        </p:nvSpPr>
        <p:spPr>
          <a:xfrm>
            <a:off x="13672988" y="9859538"/>
            <a:ext cx="1725677" cy="3206527"/>
          </a:xfrm>
          <a:prstGeom prst="rect">
            <a:avLst/>
          </a:prstGeom>
          <a:solidFill>
            <a:srgbClr val="FFFFFF"/>
          </a:solidFill>
          <a:ln w="25400">
            <a:solidFill>
              <a:srgbClr val="00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214" name="Rectangle"/>
          <p:cNvSpPr/>
          <p:nvPr/>
        </p:nvSpPr>
        <p:spPr>
          <a:xfrm>
            <a:off x="16444318" y="2778984"/>
            <a:ext cx="2210203" cy="4034990"/>
          </a:xfrm>
          <a:prstGeom prst="rect">
            <a:avLst/>
          </a:prstGeom>
          <a:solidFill>
            <a:srgbClr val="FFFFFF"/>
          </a:solidFill>
          <a:ln w="25400">
            <a:solidFill>
              <a:srgbClr val="000000"/>
            </a:solidFill>
            <a:miter lim="400000"/>
          </a:ln>
        </p:spPr>
        <p:txBody>
          <a:bodyPr lIns="50800" tIns="50800" rIns="50800" bIns="50800" anchor="ctr"/>
          <a:lstStyle/>
          <a:p>
            <a:pPr algn="ctr" defTabSz="1130300">
              <a:lnSpc>
                <a:spcPct val="100000"/>
              </a:lnSpc>
              <a:spcBef>
                <a:spcPts val="0"/>
              </a:spcBef>
              <a:defRPr sz="3200">
                <a:solidFill>
                  <a:srgbClr val="FFFFFF"/>
                </a:solidFill>
                <a:latin typeface="Avenir Next Regular"/>
                <a:ea typeface="Avenir Next Regular"/>
                <a:cs typeface="Avenir Next Regular"/>
                <a:sym typeface="Avenir Next Regular"/>
              </a:defRPr>
            </a:pPr>
          </a:p>
        </p:txBody>
      </p:sp>
      <p:sp>
        <p:nvSpPr>
          <p:cNvPr id="215" name="Ligne"/>
          <p:cNvSpPr/>
          <p:nvPr/>
        </p:nvSpPr>
        <p:spPr>
          <a:xfrm>
            <a:off x="12419612" y="7907378"/>
            <a:ext cx="1384234" cy="1828645"/>
          </a:xfrm>
          <a:prstGeom prst="line">
            <a:avLst/>
          </a:prstGeom>
          <a:ln w="25400">
            <a:solidFill>
              <a:srgbClr val="000000"/>
            </a:solidFill>
            <a:miter lim="400000"/>
            <a:tailEnd type="triangle"/>
          </a:ln>
        </p:spPr>
        <p:txBody>
          <a:bodyPr lIns="50800" tIns="50800" rIns="50800" bIns="50800"/>
          <a:lstStyle/>
          <a:p>
            <a:pPr/>
          </a:p>
        </p:txBody>
      </p:sp>
      <p:sp>
        <p:nvSpPr>
          <p:cNvPr id="216" name="Create habit"/>
          <p:cNvSpPr txBox="1"/>
          <p:nvPr/>
        </p:nvSpPr>
        <p:spPr>
          <a:xfrm>
            <a:off x="13904636" y="10182653"/>
            <a:ext cx="1262381" cy="404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lvl1pPr>
          </a:lstStyle>
          <a:p>
            <a:pPr/>
            <a:r>
              <a:t>Create habit</a:t>
            </a:r>
          </a:p>
        </p:txBody>
      </p:sp>
      <p:sp>
        <p:nvSpPr>
          <p:cNvPr id="217" name="Page profil"/>
          <p:cNvSpPr txBox="1"/>
          <p:nvPr/>
        </p:nvSpPr>
        <p:spPr>
          <a:xfrm>
            <a:off x="16918229" y="3148900"/>
            <a:ext cx="1104292" cy="404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lvl1pPr>
          </a:lstStyle>
          <a:p>
            <a:pPr/>
            <a:r>
              <a:t>Page profil</a:t>
            </a:r>
          </a:p>
        </p:txBody>
      </p:sp>
      <p:sp>
        <p:nvSpPr>
          <p:cNvPr id="218" name="Ligne"/>
          <p:cNvSpPr/>
          <p:nvPr/>
        </p:nvSpPr>
        <p:spPr>
          <a:xfrm flipV="1">
            <a:off x="13474194" y="5022770"/>
            <a:ext cx="2801132" cy="2801131"/>
          </a:xfrm>
          <a:prstGeom prst="line">
            <a:avLst/>
          </a:prstGeom>
          <a:ln w="25400">
            <a:solidFill>
              <a:srgbClr val="000000"/>
            </a:solidFill>
            <a:miter lim="400000"/>
            <a:tailEnd type="triangle"/>
          </a:ln>
        </p:spPr>
        <p:txBody>
          <a:bodyPr lIns="50800" tIns="50800" rIns="50800" bIns="50800"/>
          <a:lstStyle/>
          <a:p>
            <a:pPr/>
          </a:p>
        </p:txBody>
      </p:sp>
      <p:sp>
        <p:nvSpPr>
          <p:cNvPr id="219" name="Ligne"/>
          <p:cNvSpPr/>
          <p:nvPr/>
        </p:nvSpPr>
        <p:spPr>
          <a:xfrm>
            <a:off x="18901213" y="4624265"/>
            <a:ext cx="999630" cy="1"/>
          </a:xfrm>
          <a:prstGeom prst="line">
            <a:avLst/>
          </a:prstGeom>
          <a:ln w="25400">
            <a:solidFill>
              <a:srgbClr val="000000"/>
            </a:solidFill>
            <a:miter lim="400000"/>
            <a:tailEnd type="triangle"/>
          </a:ln>
        </p:spPr>
        <p:txBody>
          <a:bodyPr lIns="50800" tIns="50800" rIns="50800" bIns="50800"/>
          <a:lstStyle/>
          <a:p>
            <a:pPr/>
          </a:p>
        </p:txBody>
      </p:sp>
      <p:sp>
        <p:nvSpPr>
          <p:cNvPr id="220" name="A"/>
          <p:cNvSpPr txBox="1"/>
          <p:nvPr/>
        </p:nvSpPr>
        <p:spPr>
          <a:xfrm>
            <a:off x="11196013" y="7603585"/>
            <a:ext cx="278626" cy="467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900">
                <a:solidFill>
                  <a:srgbClr val="FF0000"/>
                </a:solidFill>
              </a:defRPr>
            </a:lvl1pPr>
          </a:lstStyle>
          <a:p>
            <a:pPr/>
            <a:r>
              <a: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